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45"/>
  </p:notesMasterIdLst>
  <p:handoutMasterIdLst>
    <p:handoutMasterId r:id="rId46"/>
  </p:handoutMasterIdLst>
  <p:sldIdLst>
    <p:sldId id="301" r:id="rId5"/>
    <p:sldId id="256" r:id="rId6"/>
    <p:sldId id="257" r:id="rId7"/>
    <p:sldId id="339" r:id="rId8"/>
    <p:sldId id="311" r:id="rId9"/>
    <p:sldId id="340" r:id="rId10"/>
    <p:sldId id="319" r:id="rId11"/>
    <p:sldId id="320" r:id="rId12"/>
    <p:sldId id="322" r:id="rId13"/>
    <p:sldId id="323" r:id="rId14"/>
    <p:sldId id="324" r:id="rId15"/>
    <p:sldId id="325" r:id="rId16"/>
    <p:sldId id="326" r:id="rId17"/>
    <p:sldId id="327" r:id="rId18"/>
    <p:sldId id="328" r:id="rId19"/>
    <p:sldId id="341" r:id="rId20"/>
    <p:sldId id="342" r:id="rId21"/>
    <p:sldId id="315" r:id="rId22"/>
    <p:sldId id="303" r:id="rId23"/>
    <p:sldId id="343" r:id="rId24"/>
    <p:sldId id="344" r:id="rId25"/>
    <p:sldId id="308" r:id="rId26"/>
    <p:sldId id="312" r:id="rId27"/>
    <p:sldId id="264" r:id="rId28"/>
    <p:sldId id="265" r:id="rId29"/>
    <p:sldId id="266" r:id="rId30"/>
    <p:sldId id="346" r:id="rId31"/>
    <p:sldId id="347" r:id="rId32"/>
    <p:sldId id="348" r:id="rId33"/>
    <p:sldId id="268" r:id="rId34"/>
    <p:sldId id="331" r:id="rId35"/>
    <p:sldId id="309" r:id="rId36"/>
    <p:sldId id="332" r:id="rId37"/>
    <p:sldId id="305" r:id="rId38"/>
    <p:sldId id="306" r:id="rId39"/>
    <p:sldId id="291" r:id="rId40"/>
    <p:sldId id="314" r:id="rId41"/>
    <p:sldId id="345" r:id="rId42"/>
    <p:sldId id="307" r:id="rId43"/>
    <p:sldId id="335" r:id="rId44"/>
  </p:sldIdLst>
  <p:sldSz cx="12192000" cy="6858000"/>
  <p:notesSz cx="6858000" cy="91440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563A7-1ED8-418B-8D47-98B0A9EE4E56}" v="88" dt="2025-06-25T14:34:37.76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varScale="1">
        <p:scale>
          <a:sx n="48" d="100"/>
          <a:sy n="48" d="100"/>
        </p:scale>
        <p:origin x="824"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D6D20F3-9F56-B82E-8951-B81B301B3E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C8AB0AE-4DFA-F671-EA85-0049D6C849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B36EF6-0B9B-4019-A450-81B28DD372A9}" type="datetimeFigureOut">
              <a:rPr kumimoji="1" lang="ja-JP" altLang="en-US" smtClean="0"/>
              <a:t>2025/7/4</a:t>
            </a:fld>
            <a:endParaRPr kumimoji="1" lang="ja-JP" altLang="en-US"/>
          </a:p>
        </p:txBody>
      </p:sp>
      <p:sp>
        <p:nvSpPr>
          <p:cNvPr id="4" name="フッター プレースホルダー 3">
            <a:extLst>
              <a:ext uri="{FF2B5EF4-FFF2-40B4-BE49-F238E27FC236}">
                <a16:creationId xmlns:a16="http://schemas.microsoft.com/office/drawing/2014/main" id="{56300E80-D99B-9363-2F5B-4BA51167DF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965FF26-B0D7-3FD7-534D-5CE9F5B402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730AF8-96A4-4F19-B6D6-A48DF5A49943}" type="slidenum">
              <a:rPr kumimoji="1" lang="ja-JP" altLang="en-US" smtClean="0"/>
              <a:t>‹#›</a:t>
            </a:fld>
            <a:endParaRPr kumimoji="1" lang="ja-JP" altLang="en-US"/>
          </a:p>
        </p:txBody>
      </p:sp>
    </p:spTree>
    <p:extLst>
      <p:ext uri="{BB962C8B-B14F-4D97-AF65-F5344CB8AC3E}">
        <p14:creationId xmlns:p14="http://schemas.microsoft.com/office/powerpoint/2010/main" val="223355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FE05E-D306-4891-9B1B-D8A9BAE77382}" type="datetimeFigureOut">
              <a:rPr kumimoji="1" lang="ja-JP" altLang="en-US" smtClean="0"/>
              <a:t>2025/7/4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089C7-17B9-470F-A66C-EB725EF56380}" type="slidenum">
              <a:rPr kumimoji="1" lang="ja-JP" altLang="en-US" smtClean="0"/>
              <a:t>‹#›</a:t>
            </a:fld>
            <a:endParaRPr kumimoji="1" lang="ja-JP" altLang="en-US"/>
          </a:p>
        </p:txBody>
      </p:sp>
    </p:spTree>
    <p:extLst>
      <p:ext uri="{BB962C8B-B14F-4D97-AF65-F5344CB8AC3E}">
        <p14:creationId xmlns:p14="http://schemas.microsoft.com/office/powerpoint/2010/main" val="22565648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D089C7-17B9-470F-A66C-EB725EF56380}" type="slidenum">
              <a:rPr kumimoji="1" lang="ja-JP" altLang="en-US" smtClean="0"/>
              <a:t>13</a:t>
            </a:fld>
            <a:endParaRPr kumimoji="1" lang="ja-JP" altLang="en-US"/>
          </a:p>
        </p:txBody>
      </p:sp>
    </p:spTree>
    <p:extLst>
      <p:ext uri="{BB962C8B-B14F-4D97-AF65-F5344CB8AC3E}">
        <p14:creationId xmlns:p14="http://schemas.microsoft.com/office/powerpoint/2010/main" val="151025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全体はキッチンカーの売上の</a:t>
            </a:r>
            <a:r>
              <a:rPr kumimoji="1" lang="en-US" altLang="ja-JP" dirty="0"/>
              <a:t>20%</a:t>
            </a:r>
            <a:r>
              <a:rPr kumimoji="1" lang="ja-JP" altLang="en-US" dirty="0"/>
              <a:t>、実行委員会で販売したドリンクの売上，派遣団体から徴収した弁当代金が含まれる．</a:t>
            </a:r>
            <a:endParaRPr kumimoji="1" lang="en-US" altLang="ja-JP" dirty="0"/>
          </a:p>
          <a:p>
            <a:r>
              <a:rPr kumimoji="1" lang="ja-JP" altLang="en-US" dirty="0"/>
              <a:t>企画局はフリーマーケット出店料とワークショップの参加費による収入</a:t>
            </a:r>
            <a:endParaRPr kumimoji="1" lang="en-US" altLang="ja-JP" dirty="0"/>
          </a:p>
          <a:p>
            <a:r>
              <a:rPr kumimoji="1" lang="ja-JP" altLang="en-US" dirty="0"/>
              <a:t>事務隊は模擬店，教室企画参加団体の出てん料や保証金，また，ステージ企画参加団体の出演料を計上している．模擬店に関してはレンタル品やガス代としていただいたお金もあるため，それも計上している．</a:t>
            </a:r>
            <a:endParaRPr kumimoji="1" lang="en-US" altLang="ja-JP" dirty="0"/>
          </a:p>
          <a:p>
            <a:r>
              <a:rPr kumimoji="1" lang="ja-JP" altLang="en-US" dirty="0"/>
              <a:t>協賛隊は企業や地域のみなさまからいただいた協賛金や企業ブースへの出店料，また大阪公立大学校友会からの資金援助のお金も含まれている．</a:t>
            </a:r>
          </a:p>
        </p:txBody>
      </p:sp>
      <p:sp>
        <p:nvSpPr>
          <p:cNvPr id="4" name="スライド番号プレースホルダー 3"/>
          <p:cNvSpPr>
            <a:spLocks noGrp="1"/>
          </p:cNvSpPr>
          <p:nvPr>
            <p:ph type="sldNum" sz="quarter" idx="5"/>
          </p:nvPr>
        </p:nvSpPr>
        <p:spPr/>
        <p:txBody>
          <a:bodyPr/>
          <a:lstStyle/>
          <a:p>
            <a:fld id="{E28895B8-7866-43A4-8F13-30E577A78A73}" type="slidenum">
              <a:rPr kumimoji="1" lang="ja-JP" altLang="en-US" smtClean="0"/>
              <a:t>19</a:t>
            </a:fld>
            <a:endParaRPr kumimoji="1" lang="ja-JP" altLang="en-US"/>
          </a:p>
        </p:txBody>
      </p:sp>
    </p:spTree>
    <p:extLst>
      <p:ext uri="{BB962C8B-B14F-4D97-AF65-F5344CB8AC3E}">
        <p14:creationId xmlns:p14="http://schemas.microsoft.com/office/powerpoint/2010/main" val="96188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全体は実行委員が準備，当日に使用する物品の購入代金，実行委員の食費，実行委員が販売したドリンクの仕入れにかかった費用などの合計．</a:t>
            </a:r>
            <a:endParaRPr kumimoji="1" lang="en-US" altLang="ja-JP" dirty="0"/>
          </a:p>
          <a:p>
            <a:r>
              <a:rPr kumimoji="1" lang="ja-JP" altLang="en-US" dirty="0"/>
              <a:t>企画局は主に企画で使用した物や参加者への景品の購入に使用した金額．</a:t>
            </a:r>
            <a:endParaRPr kumimoji="1" lang="en-US" altLang="ja-JP" dirty="0"/>
          </a:p>
          <a:p>
            <a:r>
              <a:rPr kumimoji="1" lang="ja-JP" altLang="en-US" dirty="0"/>
              <a:t>情報宣伝局は看板作成のためのペンキや木材などの購入が主な支出となっている．</a:t>
            </a:r>
            <a:endParaRPr kumimoji="1" lang="en-US" altLang="ja-JP" dirty="0"/>
          </a:p>
          <a:p>
            <a:r>
              <a:rPr kumimoji="1" lang="ja-JP" altLang="en-US" dirty="0"/>
              <a:t>事務隊は他の項目に比べて支出が大きい．</a:t>
            </a:r>
            <a:endParaRPr kumimoji="1" lang="en-US" altLang="ja-JP" dirty="0"/>
          </a:p>
          <a:p>
            <a:r>
              <a:rPr kumimoji="1" lang="ja-JP" altLang="en-US" dirty="0"/>
              <a:t>これは，模擬店であれば，レンタル品やガスのレンタルについてお願いしている会社に支払った金額を含めていることや，模擬店，教室企画の保証金返却にかかった費用を計上しているため．また，ごみ処理費用や保険への加入代金も含まれているから．</a:t>
            </a:r>
            <a:endParaRPr kumimoji="1" lang="en-US" altLang="ja-JP" dirty="0"/>
          </a:p>
          <a:p>
            <a:r>
              <a:rPr kumimoji="1" lang="ja-JP" altLang="en-US" dirty="0"/>
              <a:t>協賛隊は企業への郵送料が全部．</a:t>
            </a:r>
            <a:endParaRPr kumimoji="1" lang="en-US" altLang="ja-JP" dirty="0"/>
          </a:p>
          <a:p>
            <a:r>
              <a:rPr kumimoji="1" lang="ja-JP" altLang="en-US" dirty="0"/>
              <a:t>パンフレット隊はパンフレット，ポスター，ビラの制作にかかった費用を計上している．</a:t>
            </a:r>
            <a:endParaRPr kumimoji="1" lang="en-US" altLang="ja-JP" dirty="0"/>
          </a:p>
          <a:p>
            <a:r>
              <a:rPr kumimoji="1" lang="ja-JP" altLang="en-US" dirty="0"/>
              <a:t>ホームページ隊は第</a:t>
            </a:r>
            <a:r>
              <a:rPr kumimoji="1" lang="en-US" altLang="ja-JP" dirty="0"/>
              <a:t>20</a:t>
            </a:r>
            <a:r>
              <a:rPr kumimoji="1" lang="ja-JP" altLang="en-US" dirty="0"/>
              <a:t>回ふたば祭よりドメインを変更したことに伴い，例年と比較して大きい支出となりました．</a:t>
            </a:r>
            <a:endParaRPr kumimoji="1" lang="en-US" altLang="ja-JP" dirty="0"/>
          </a:p>
          <a:p>
            <a:r>
              <a:rPr kumimoji="1" lang="ja-JP" altLang="en-US" dirty="0"/>
              <a:t>そのため，旧ホームページのドメイン代金と維持費，新ホームページのサーバー契約料を計上している．</a:t>
            </a:r>
            <a:endParaRPr kumimoji="1" lang="en-US" altLang="ja-JP" dirty="0"/>
          </a:p>
          <a:p>
            <a:r>
              <a:rPr kumimoji="1" lang="ja-JP" altLang="en-US" dirty="0"/>
              <a:t>施工隊は備品の購入やステージ建設に必要な免許の取得にかかった費用，また，搬入等に用いたレンタカー代等を計上している．</a:t>
            </a:r>
          </a:p>
        </p:txBody>
      </p:sp>
      <p:sp>
        <p:nvSpPr>
          <p:cNvPr id="4" name="スライド番号プレースホルダー 3"/>
          <p:cNvSpPr>
            <a:spLocks noGrp="1"/>
          </p:cNvSpPr>
          <p:nvPr>
            <p:ph type="sldNum" sz="quarter" idx="5"/>
          </p:nvPr>
        </p:nvSpPr>
        <p:spPr/>
        <p:txBody>
          <a:bodyPr/>
          <a:lstStyle/>
          <a:p>
            <a:fld id="{E28895B8-7866-43A4-8F13-30E577A78A73}" type="slidenum">
              <a:rPr kumimoji="1" lang="ja-JP" altLang="en-US" smtClean="0"/>
              <a:t>20</a:t>
            </a:fld>
            <a:endParaRPr kumimoji="1" lang="ja-JP" altLang="en-US"/>
          </a:p>
        </p:txBody>
      </p:sp>
    </p:spTree>
    <p:extLst>
      <p:ext uri="{BB962C8B-B14F-4D97-AF65-F5344CB8AC3E}">
        <p14:creationId xmlns:p14="http://schemas.microsoft.com/office/powerpoint/2010/main" val="293314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本年度の行事援助金執行予算は</a:t>
            </a:r>
            <a:r>
              <a:rPr kumimoji="1" lang="en-US" altLang="ja-JP" dirty="0"/>
              <a:t>90</a:t>
            </a:r>
            <a:r>
              <a:rPr kumimoji="1" lang="ja-JP" altLang="en-US" dirty="0"/>
              <a:t>万円．</a:t>
            </a:r>
            <a:endParaRPr kumimoji="1" lang="en-US" altLang="ja-JP" dirty="0"/>
          </a:p>
          <a:p>
            <a:r>
              <a:rPr kumimoji="1" lang="ja-JP" altLang="en-US" dirty="0"/>
              <a:t>そのうち，施工隊のイントレ費用と照明費用にこの金額を使った．</a:t>
            </a:r>
            <a:endParaRPr kumimoji="1" lang="en-US" altLang="ja-JP" dirty="0"/>
          </a:p>
          <a:p>
            <a:r>
              <a:rPr kumimoji="1" lang="ja-JP" altLang="en-US" dirty="0"/>
              <a:t>残額である，</a:t>
            </a:r>
            <a:r>
              <a:rPr kumimoji="1" lang="en-US" altLang="ja-JP" dirty="0"/>
              <a:t>474,083</a:t>
            </a:r>
            <a:r>
              <a:rPr kumimoji="1" lang="ja-JP" altLang="en-US" dirty="0"/>
              <a:t>円は第</a:t>
            </a:r>
            <a:r>
              <a:rPr kumimoji="1" lang="en-US" altLang="ja-JP" dirty="0"/>
              <a:t>75</a:t>
            </a:r>
            <a:r>
              <a:rPr kumimoji="1" lang="ja-JP" altLang="en-US"/>
              <a:t>回銀杏祭で使用する．</a:t>
            </a:r>
            <a:endParaRPr kumimoji="1" lang="en-US" altLang="ja-JP" dirty="0"/>
          </a:p>
        </p:txBody>
      </p:sp>
      <p:sp>
        <p:nvSpPr>
          <p:cNvPr id="4" name="スライド番号プレースホルダー 3"/>
          <p:cNvSpPr>
            <a:spLocks noGrp="1"/>
          </p:cNvSpPr>
          <p:nvPr>
            <p:ph type="sldNum" sz="quarter" idx="5"/>
          </p:nvPr>
        </p:nvSpPr>
        <p:spPr/>
        <p:txBody>
          <a:bodyPr/>
          <a:lstStyle/>
          <a:p>
            <a:fld id="{E28895B8-7866-43A4-8F13-30E577A78A73}" type="slidenum">
              <a:rPr kumimoji="1" lang="ja-JP" altLang="en-US" smtClean="0"/>
              <a:t>21</a:t>
            </a:fld>
            <a:endParaRPr kumimoji="1" lang="ja-JP" altLang="en-US"/>
          </a:p>
        </p:txBody>
      </p:sp>
    </p:spTree>
    <p:extLst>
      <p:ext uri="{BB962C8B-B14F-4D97-AF65-F5344CB8AC3E}">
        <p14:creationId xmlns:p14="http://schemas.microsoft.com/office/powerpoint/2010/main" val="2306677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3D089C7-17B9-470F-A66C-EB725EF56380}" type="slidenum">
              <a:rPr kumimoji="1" lang="ja-JP" altLang="en-US" smtClean="0"/>
              <a:t>32</a:t>
            </a:fld>
            <a:endParaRPr kumimoji="1" lang="ja-JP" altLang="en-US"/>
          </a:p>
        </p:txBody>
      </p:sp>
    </p:spTree>
    <p:extLst>
      <p:ext uri="{BB962C8B-B14F-4D97-AF65-F5344CB8AC3E}">
        <p14:creationId xmlns:p14="http://schemas.microsoft.com/office/powerpoint/2010/main" val="384721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3D089C7-17B9-470F-A66C-EB725EF56380}" type="slidenum">
              <a:rPr kumimoji="1" lang="ja-JP" altLang="en-US" smtClean="0"/>
              <a:t>36</a:t>
            </a:fld>
            <a:endParaRPr kumimoji="1" lang="ja-JP" altLang="en-US"/>
          </a:p>
        </p:txBody>
      </p:sp>
    </p:spTree>
    <p:extLst>
      <p:ext uri="{BB962C8B-B14F-4D97-AF65-F5344CB8AC3E}">
        <p14:creationId xmlns:p14="http://schemas.microsoft.com/office/powerpoint/2010/main" val="260112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D089C7-17B9-470F-A66C-EB725EF56380}" type="slidenum">
              <a:rPr kumimoji="1" lang="ja-JP" altLang="en-US" smtClean="0"/>
              <a:t>37</a:t>
            </a:fld>
            <a:endParaRPr kumimoji="1" lang="ja-JP" altLang="en-US"/>
          </a:p>
        </p:txBody>
      </p:sp>
    </p:spTree>
    <p:extLst>
      <p:ext uri="{BB962C8B-B14F-4D97-AF65-F5344CB8AC3E}">
        <p14:creationId xmlns:p14="http://schemas.microsoft.com/office/powerpoint/2010/main" val="7862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lvl1pPr>
              <a:defRPr/>
            </a:lvl1pPr>
          </a:lstStyle>
          <a:p>
            <a:pPr>
              <a:defRPr/>
            </a:pPr>
            <a:fld id="{CBE66CB2-CC14-4B75-A59D-1AB9F2FE2702}" type="datetimeFigureOut">
              <a:rPr lang="ja-JP" altLang="en-US"/>
              <a:pPr>
                <a:defRPr/>
              </a:pPr>
              <a:t>2025/7/4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B94E7211-E25B-4762-8412-9CFBFA460C7A}" type="slidenum">
              <a:rPr lang="ja-JP" altLang="en-US"/>
              <a:pPr>
                <a:defRPr/>
              </a:pPr>
              <a:t>‹#›</a:t>
            </a:fld>
            <a:endParaRPr lang="ja-JP" altLang="en-US"/>
          </a:p>
        </p:txBody>
      </p:sp>
    </p:spTree>
    <p:extLst>
      <p:ext uri="{BB962C8B-B14F-4D97-AF65-F5344CB8AC3E}">
        <p14:creationId xmlns:p14="http://schemas.microsoft.com/office/powerpoint/2010/main" val="130921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a:defRPr/>
            </a:lvl1pPr>
          </a:lstStyle>
          <a:p>
            <a:pPr>
              <a:defRPr/>
            </a:pPr>
            <a:fld id="{EC35DC36-F347-46FC-A1E5-C5934C01E32B}" type="datetimeFigureOut">
              <a:rPr lang="ja-JP" altLang="en-US"/>
              <a:pPr>
                <a:defRPr/>
              </a:pPr>
              <a:t>2025/7/4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06686442-D36E-4DDC-AF6B-FFD21A427A0E}" type="slidenum">
              <a:rPr lang="ja-JP" altLang="en-US"/>
              <a:pPr>
                <a:defRPr/>
              </a:pPr>
              <a:t>‹#›</a:t>
            </a:fld>
            <a:endParaRPr lang="ja-JP" altLang="en-US"/>
          </a:p>
        </p:txBody>
      </p:sp>
    </p:spTree>
    <p:extLst>
      <p:ext uri="{BB962C8B-B14F-4D97-AF65-F5344CB8AC3E}">
        <p14:creationId xmlns:p14="http://schemas.microsoft.com/office/powerpoint/2010/main" val="118959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a:defRPr/>
            </a:lvl1pPr>
          </a:lstStyle>
          <a:p>
            <a:pPr>
              <a:defRPr/>
            </a:pPr>
            <a:fld id="{88AB9F50-00B1-4CCE-B61A-8890A6445C22}" type="datetimeFigureOut">
              <a:rPr lang="ja-JP" altLang="en-US"/>
              <a:pPr>
                <a:defRPr/>
              </a:pPr>
              <a:t>2025/7/4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D8ED2196-12E6-47B1-A53E-CD6CC9CF246C}" type="slidenum">
              <a:rPr lang="ja-JP" altLang="en-US"/>
              <a:pPr>
                <a:defRPr/>
              </a:pPr>
              <a:t>‹#›</a:t>
            </a:fld>
            <a:endParaRPr lang="ja-JP" altLang="en-US"/>
          </a:p>
        </p:txBody>
      </p:sp>
    </p:spTree>
    <p:extLst>
      <p:ext uri="{BB962C8B-B14F-4D97-AF65-F5344CB8AC3E}">
        <p14:creationId xmlns:p14="http://schemas.microsoft.com/office/powerpoint/2010/main" val="170804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図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18825" y="5391150"/>
            <a:ext cx="1316038"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3"/>
          <p:cNvSpPr>
            <a:spLocks noGrp="1"/>
          </p:cNvSpPr>
          <p:nvPr>
            <p:ph type="dt" sz="half" idx="10"/>
          </p:nvPr>
        </p:nvSpPr>
        <p:spPr/>
        <p:txBody>
          <a:bodyPr/>
          <a:lstStyle>
            <a:lvl1pPr>
              <a:defRPr/>
            </a:lvl1pPr>
          </a:lstStyle>
          <a:p>
            <a:pPr>
              <a:defRPr/>
            </a:pPr>
            <a:fld id="{1A66BE5A-C6D6-4DE2-9C83-932D72243184}" type="datetimeFigureOut">
              <a:rPr lang="ja-JP" altLang="en-US"/>
              <a:pPr>
                <a:defRPr/>
              </a:pPr>
              <a:t>2025/7/4</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7172811E-14E3-41A4-AAB6-5DB7C8612C36}" type="slidenum">
              <a:rPr lang="ja-JP" altLang="en-US"/>
              <a:pPr>
                <a:defRPr/>
              </a:pPr>
              <a:t>‹#›</a:t>
            </a:fld>
            <a:endParaRPr lang="ja-JP" altLang="en-US"/>
          </a:p>
        </p:txBody>
      </p:sp>
    </p:spTree>
    <p:extLst>
      <p:ext uri="{BB962C8B-B14F-4D97-AF65-F5344CB8AC3E}">
        <p14:creationId xmlns:p14="http://schemas.microsoft.com/office/powerpoint/2010/main" val="14120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D028613A-E22F-4004-883F-E3B4FE1DD907}" type="datetimeFigureOut">
              <a:rPr lang="ja-JP" altLang="en-US"/>
              <a:pPr>
                <a:defRPr/>
              </a:pPr>
              <a:t>2025/7/4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5F0D8DBF-411D-46D5-B503-7DE6A76652D3}" type="slidenum">
              <a:rPr lang="ja-JP" altLang="en-US"/>
              <a:pPr>
                <a:defRPr/>
              </a:pPr>
              <a:t>‹#›</a:t>
            </a:fld>
            <a:endParaRPr lang="ja-JP" altLang="en-US"/>
          </a:p>
        </p:txBody>
      </p:sp>
    </p:spTree>
    <p:extLst>
      <p:ext uri="{BB962C8B-B14F-4D97-AF65-F5344CB8AC3E}">
        <p14:creationId xmlns:p14="http://schemas.microsoft.com/office/powerpoint/2010/main" val="349805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3"/>
          <p:cNvSpPr>
            <a:spLocks noGrp="1"/>
          </p:cNvSpPr>
          <p:nvPr>
            <p:ph type="dt" sz="half" idx="10"/>
          </p:nvPr>
        </p:nvSpPr>
        <p:spPr/>
        <p:txBody>
          <a:bodyPr/>
          <a:lstStyle>
            <a:lvl1pPr>
              <a:defRPr/>
            </a:lvl1pPr>
          </a:lstStyle>
          <a:p>
            <a:pPr>
              <a:defRPr/>
            </a:pPr>
            <a:fld id="{32BB1CFF-3891-4543-AFA4-62D144B021F3}" type="datetimeFigureOut">
              <a:rPr lang="ja-JP" altLang="en-US"/>
              <a:pPr>
                <a:defRPr/>
              </a:pPr>
              <a:t>2025/7/4</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A89FF1C7-5F73-4D67-9536-8D7009AFA4C6}" type="slidenum">
              <a:rPr lang="ja-JP" altLang="en-US"/>
              <a:pPr>
                <a:defRPr/>
              </a:pPr>
              <a:t>‹#›</a:t>
            </a:fld>
            <a:endParaRPr lang="ja-JP" altLang="en-US"/>
          </a:p>
        </p:txBody>
      </p:sp>
    </p:spTree>
    <p:extLst>
      <p:ext uri="{BB962C8B-B14F-4D97-AF65-F5344CB8AC3E}">
        <p14:creationId xmlns:p14="http://schemas.microsoft.com/office/powerpoint/2010/main" val="362256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3"/>
          <p:cNvSpPr>
            <a:spLocks noGrp="1"/>
          </p:cNvSpPr>
          <p:nvPr>
            <p:ph type="dt" sz="half" idx="10"/>
          </p:nvPr>
        </p:nvSpPr>
        <p:spPr/>
        <p:txBody>
          <a:bodyPr/>
          <a:lstStyle>
            <a:lvl1pPr>
              <a:defRPr/>
            </a:lvl1pPr>
          </a:lstStyle>
          <a:p>
            <a:pPr>
              <a:defRPr/>
            </a:pPr>
            <a:fld id="{6052852E-63EE-4424-8842-6B58D69CBD5F}" type="datetimeFigureOut">
              <a:rPr lang="ja-JP" altLang="en-US"/>
              <a:pPr>
                <a:defRPr/>
              </a:pPr>
              <a:t>2025/7/4</a:t>
            </a:fld>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77D3455B-6CB4-4A84-9ECD-ACEA7705CD2A}" type="slidenum">
              <a:rPr lang="ja-JP" altLang="en-US"/>
              <a:pPr>
                <a:defRPr/>
              </a:pPr>
              <a:t>‹#›</a:t>
            </a:fld>
            <a:endParaRPr lang="ja-JP" altLang="en-US"/>
          </a:p>
        </p:txBody>
      </p:sp>
    </p:spTree>
    <p:extLst>
      <p:ext uri="{BB962C8B-B14F-4D97-AF65-F5344CB8AC3E}">
        <p14:creationId xmlns:p14="http://schemas.microsoft.com/office/powerpoint/2010/main" val="275249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3"/>
          <p:cNvSpPr>
            <a:spLocks noGrp="1"/>
          </p:cNvSpPr>
          <p:nvPr>
            <p:ph type="dt" sz="half" idx="10"/>
          </p:nvPr>
        </p:nvSpPr>
        <p:spPr/>
        <p:txBody>
          <a:bodyPr/>
          <a:lstStyle>
            <a:lvl1pPr>
              <a:defRPr/>
            </a:lvl1pPr>
          </a:lstStyle>
          <a:p>
            <a:pPr>
              <a:defRPr/>
            </a:pPr>
            <a:fld id="{FB15156A-7F52-48B4-88CA-C7337FBE3871}" type="datetimeFigureOut">
              <a:rPr lang="ja-JP" altLang="en-US"/>
              <a:pPr>
                <a:defRPr/>
              </a:pPr>
              <a:t>2025/7/4</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5F60F58C-36C5-41EF-84F9-66914DF524CC}" type="slidenum">
              <a:rPr lang="ja-JP" altLang="en-US"/>
              <a:pPr>
                <a:defRPr/>
              </a:pPr>
              <a:t>‹#›</a:t>
            </a:fld>
            <a:endParaRPr lang="ja-JP" altLang="en-US"/>
          </a:p>
        </p:txBody>
      </p:sp>
    </p:spTree>
    <p:extLst>
      <p:ext uri="{BB962C8B-B14F-4D97-AF65-F5344CB8AC3E}">
        <p14:creationId xmlns:p14="http://schemas.microsoft.com/office/powerpoint/2010/main" val="125974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D2A4B0-BB59-4249-8FC9-CF60405DB025}" type="datetimeFigureOut">
              <a:rPr lang="ja-JP" altLang="en-US"/>
              <a:pPr>
                <a:defRPr/>
              </a:pPr>
              <a:t>2025/7/4</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ja-JP" altLang="en-US"/>
          </a:p>
        </p:txBody>
      </p:sp>
      <p:sp>
        <p:nvSpPr>
          <p:cNvPr id="4" name="Slide Number Placeholder 5"/>
          <p:cNvSpPr>
            <a:spLocks noGrp="1"/>
          </p:cNvSpPr>
          <p:nvPr>
            <p:ph type="sldNum" sz="quarter" idx="12"/>
          </p:nvPr>
        </p:nvSpPr>
        <p:spPr/>
        <p:txBody>
          <a:bodyPr/>
          <a:lstStyle>
            <a:lvl1pPr>
              <a:defRPr/>
            </a:lvl1pPr>
          </a:lstStyle>
          <a:p>
            <a:pPr>
              <a:defRPr/>
            </a:pPr>
            <a:fld id="{E805B31E-DEE8-49D9-8797-343F5D977E13}" type="slidenum">
              <a:rPr lang="ja-JP" altLang="en-US"/>
              <a:pPr>
                <a:defRPr/>
              </a:pPr>
              <a:t>‹#›</a:t>
            </a:fld>
            <a:endParaRPr lang="ja-JP" altLang="en-US"/>
          </a:p>
        </p:txBody>
      </p:sp>
    </p:spTree>
    <p:extLst>
      <p:ext uri="{BB962C8B-B14F-4D97-AF65-F5344CB8AC3E}">
        <p14:creationId xmlns:p14="http://schemas.microsoft.com/office/powerpoint/2010/main" val="219439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C380D95E-AB12-4642-9C50-92B2C478149F}" type="datetimeFigureOut">
              <a:rPr lang="ja-JP" altLang="en-US"/>
              <a:pPr>
                <a:defRPr/>
              </a:pPr>
              <a:t>2025/7/4</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B73FBFB1-AA2C-40B8-800B-821C3F55BD3A}" type="slidenum">
              <a:rPr lang="ja-JP" altLang="en-US"/>
              <a:pPr>
                <a:defRPr/>
              </a:pPr>
              <a:t>‹#›</a:t>
            </a:fld>
            <a:endParaRPr lang="ja-JP" altLang="en-US"/>
          </a:p>
        </p:txBody>
      </p:sp>
    </p:spTree>
    <p:extLst>
      <p:ext uri="{BB962C8B-B14F-4D97-AF65-F5344CB8AC3E}">
        <p14:creationId xmlns:p14="http://schemas.microsoft.com/office/powerpoint/2010/main" val="346943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C8454CC6-C05B-4CF3-9023-F07610A0C3A2}" type="datetimeFigureOut">
              <a:rPr lang="ja-JP" altLang="en-US"/>
              <a:pPr>
                <a:defRPr/>
              </a:pPr>
              <a:t>2025/7/4</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2A4F22D3-5C20-4DB6-9CE3-E90DC7D43F87}" type="slidenum">
              <a:rPr lang="ja-JP" altLang="en-US"/>
              <a:pPr>
                <a:defRPr/>
              </a:pPr>
              <a:t>‹#›</a:t>
            </a:fld>
            <a:endParaRPr lang="ja-JP" altLang="en-US"/>
          </a:p>
        </p:txBody>
      </p:sp>
    </p:spTree>
    <p:extLst>
      <p:ext uri="{BB962C8B-B14F-4D97-AF65-F5344CB8AC3E}">
        <p14:creationId xmlns:p14="http://schemas.microsoft.com/office/powerpoint/2010/main" val="421119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156811B3-CEE1-4C95-B8EF-EFF1BE7BDE48}" type="datetimeFigureOut">
              <a:rPr lang="ja-JP" altLang="en-US"/>
              <a:pPr>
                <a:defRPr/>
              </a:pPr>
              <a:t>2025/7/4</a:t>
            </a:fld>
            <a:endParaRPr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4459851D-C0B6-4CE0-B4F5-4366330D134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39" r:id="rId1"/>
    <p:sldLayoutId id="214748374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ginnansai.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join.slack.com/t/w1640011527-i60405230/shared_invite/zt-387b4s9ts-7hWzmaZss8khrQxzoi0Mi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0BE450-137F-4CEC-9ED7-DADAF4EA9F7D}"/>
              </a:ext>
            </a:extLst>
          </p:cNvPr>
          <p:cNvSpPr>
            <a:spLocks noGrp="1"/>
          </p:cNvSpPr>
          <p:nvPr>
            <p:ph type="title"/>
          </p:nvPr>
        </p:nvSpPr>
        <p:spPr>
          <a:xfrm>
            <a:off x="838200" y="653390"/>
            <a:ext cx="10515600" cy="1306780"/>
          </a:xfrm>
        </p:spPr>
        <p:txBody>
          <a:bodyPr/>
          <a:lstStyle/>
          <a:p>
            <a:pPr algn="ctr"/>
            <a:r>
              <a:rPr kumimoji="1" lang="ja-JP" altLang="en-US" dirty="0"/>
              <a:t>開始時間までもうしばらくお待ちください。</a:t>
            </a:r>
          </a:p>
        </p:txBody>
      </p:sp>
      <p:sp>
        <p:nvSpPr>
          <p:cNvPr id="3" name="コンテンツ プレースホルダー 2">
            <a:extLst>
              <a:ext uri="{FF2B5EF4-FFF2-40B4-BE49-F238E27FC236}">
                <a16:creationId xmlns:a16="http://schemas.microsoft.com/office/drawing/2014/main" id="{089B615B-308E-436A-B664-57F3DD9A205D}"/>
              </a:ext>
            </a:extLst>
          </p:cNvPr>
          <p:cNvSpPr>
            <a:spLocks noGrp="1"/>
          </p:cNvSpPr>
          <p:nvPr>
            <p:ph idx="1"/>
          </p:nvPr>
        </p:nvSpPr>
        <p:spPr>
          <a:xfrm>
            <a:off x="838199" y="1960170"/>
            <a:ext cx="11103429" cy="586333"/>
          </a:xfrm>
        </p:spPr>
        <p:txBody>
          <a:bodyPr/>
          <a:lstStyle/>
          <a:p>
            <a:pPr marL="0" indent="0" algn="ctr">
              <a:buNone/>
            </a:pPr>
            <a:r>
              <a:rPr lang="en-US" altLang="ja-JP" dirty="0"/>
              <a:t>zoom</a:t>
            </a:r>
            <a:r>
              <a:rPr lang="ja-JP" altLang="en-US" dirty="0"/>
              <a:t>の名前を </a:t>
            </a:r>
            <a:r>
              <a:rPr kumimoji="1" lang="ja-JP" altLang="en-US" b="1" dirty="0"/>
              <a:t>「団体名　氏名（苗字）」 </a:t>
            </a:r>
            <a:r>
              <a:rPr kumimoji="1" lang="ja-JP" altLang="en-US" dirty="0"/>
              <a:t>に変更するようお願いいたします。</a:t>
            </a:r>
            <a:endParaRPr kumimoji="1" lang="en-US" altLang="ja-JP" dirty="0"/>
          </a:p>
        </p:txBody>
      </p:sp>
      <p:pic>
        <p:nvPicPr>
          <p:cNvPr id="7" name="図 6" descr="QR コード&#10;&#10;AI 生成コンテンツは誤りを含む可能性があります。">
            <a:extLst>
              <a:ext uri="{FF2B5EF4-FFF2-40B4-BE49-F238E27FC236}">
                <a16:creationId xmlns:a16="http://schemas.microsoft.com/office/drawing/2014/main" id="{348E9177-A956-013C-2AE2-D46687365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100" y="2813955"/>
            <a:ext cx="3624943" cy="3624943"/>
          </a:xfrm>
          <a:prstGeom prst="rect">
            <a:avLst/>
          </a:prstGeom>
        </p:spPr>
      </p:pic>
    </p:spTree>
    <p:extLst>
      <p:ext uri="{BB962C8B-B14F-4D97-AF65-F5344CB8AC3E}">
        <p14:creationId xmlns:p14="http://schemas.microsoft.com/office/powerpoint/2010/main" val="972600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838200" y="1825624"/>
            <a:ext cx="10245436" cy="4686011"/>
          </a:xfrm>
        </p:spPr>
        <p:txBody>
          <a:bodyPr/>
          <a:lstStyle/>
          <a:p>
            <a:pPr marL="0" indent="0">
              <a:buNone/>
            </a:pPr>
            <a:r>
              <a:rPr lang="en-US" altLang="ja-JP" sz="3600" dirty="0"/>
              <a:t>(2)</a:t>
            </a:r>
            <a:r>
              <a:rPr lang="ja-JP" altLang="en-US" sz="3600" dirty="0"/>
              <a:t>　総括</a:t>
            </a:r>
            <a:endParaRPr lang="en-US" altLang="ja-JP" sz="3600" dirty="0"/>
          </a:p>
          <a:p>
            <a:pPr marL="457200" lvl="1" indent="0">
              <a:buNone/>
            </a:pPr>
            <a:endParaRPr lang="en-US" altLang="ja-JP" sz="2800" dirty="0"/>
          </a:p>
          <a:p>
            <a:pPr lvl="1"/>
            <a:r>
              <a:rPr lang="ja-JP" altLang="en-US" sz="2800" dirty="0">
                <a:solidFill>
                  <a:srgbClr val="202124"/>
                </a:solidFill>
                <a:latin typeface="Roboto" panose="02000000000000000000" pitchFamily="2" charset="0"/>
              </a:rPr>
              <a:t>意義及び目的は達成でき、銀杏祭に向けさらに良い方向にもっていきたいと考えている。</a:t>
            </a:r>
            <a:endParaRPr lang="en-US" altLang="ja-JP" sz="2800" dirty="0">
              <a:solidFill>
                <a:srgbClr val="202124"/>
              </a:solidFill>
              <a:latin typeface="Roboto" panose="02000000000000000000" pitchFamily="2" charset="0"/>
            </a:endParaRPr>
          </a:p>
          <a:p>
            <a:pPr lvl="1"/>
            <a:endParaRPr lang="en-US" altLang="ja-JP" sz="2800" dirty="0">
              <a:solidFill>
                <a:srgbClr val="202124"/>
              </a:solidFill>
              <a:latin typeface="Roboto" panose="02000000000000000000" pitchFamily="2" charset="0"/>
            </a:endParaRPr>
          </a:p>
          <a:p>
            <a:pPr lvl="1"/>
            <a:r>
              <a:rPr lang="ja-JP" altLang="en-US" sz="2800" dirty="0">
                <a:solidFill>
                  <a:srgbClr val="202124"/>
                </a:solidFill>
                <a:latin typeface="Roboto" panose="02000000000000000000" pitchFamily="2" charset="0"/>
              </a:rPr>
              <a:t>今回のふたば祭では、後夜祭やサブステージ企画で複数の団体に出演していただいた。</a:t>
            </a:r>
            <a:endParaRPr lang="en-US" altLang="ja-JP" sz="2800" dirty="0">
              <a:solidFill>
                <a:srgbClr val="202124"/>
              </a:solidFill>
              <a:latin typeface="Roboto" panose="02000000000000000000" pitchFamily="2" charset="0"/>
            </a:endParaRPr>
          </a:p>
          <a:p>
            <a:pPr marL="457200" lvl="1" indent="0">
              <a:buNone/>
            </a:pPr>
            <a:endParaRPr lang="en-US" altLang="ja-JP" sz="2800" dirty="0">
              <a:solidFill>
                <a:srgbClr val="202124"/>
              </a:solidFill>
              <a:latin typeface="Roboto" panose="02000000000000000000" pitchFamily="2" charset="0"/>
            </a:endParaRPr>
          </a:p>
          <a:p>
            <a:pPr lvl="1"/>
            <a:r>
              <a:rPr lang="ja-JP" altLang="en-US" sz="2800" dirty="0">
                <a:solidFill>
                  <a:srgbClr val="202124"/>
                </a:solidFill>
                <a:latin typeface="Roboto" panose="02000000000000000000" pitchFamily="2" charset="0"/>
              </a:rPr>
              <a:t>銀杏祭におきましても、ご出演をお願いさせていただく場合がございますので、その際はご協力よろしくお願いします。。</a:t>
            </a:r>
            <a:endParaRPr lang="en-US" altLang="ja-JP" sz="2800" dirty="0">
              <a:solidFill>
                <a:srgbClr val="202124"/>
              </a:solidFill>
              <a:latin typeface="Roboto" panose="02000000000000000000" pitchFamily="2" charset="0"/>
            </a:endParaRPr>
          </a:p>
          <a:p>
            <a:pPr marL="457200" lvl="1" indent="0">
              <a:buNone/>
            </a:pPr>
            <a:endParaRPr lang="en-US" altLang="ja-JP" sz="2800" dirty="0"/>
          </a:p>
        </p:txBody>
      </p:sp>
      <p:sp>
        <p:nvSpPr>
          <p:cNvPr id="4" name="タイトル 3">
            <a:extLst>
              <a:ext uri="{FF2B5EF4-FFF2-40B4-BE49-F238E27FC236}">
                <a16:creationId xmlns:a16="http://schemas.microsoft.com/office/drawing/2014/main" id="{836D5B03-FC3A-71F4-7A6A-40000EA13E74}"/>
              </a:ext>
            </a:extLst>
          </p:cNvPr>
          <p:cNvSpPr>
            <a:spLocks noGrp="1"/>
          </p:cNvSpPr>
          <p:nvPr>
            <p:ph type="title"/>
          </p:nvPr>
        </p:nvSpPr>
        <p:spPr>
          <a:xfrm>
            <a:off x="838200" y="365125"/>
            <a:ext cx="10515600" cy="1325563"/>
          </a:xfrm>
        </p:spPr>
        <p:txBody>
          <a:bodyPr/>
          <a:lstStyle/>
          <a:p>
            <a:r>
              <a:rPr lang="en-US" altLang="ja-JP" dirty="0"/>
              <a:t>2. </a:t>
            </a:r>
            <a:r>
              <a:rPr lang="ja-JP" altLang="en-US" dirty="0"/>
              <a:t>第</a:t>
            </a:r>
            <a:r>
              <a:rPr lang="en-US" altLang="ja-JP" dirty="0"/>
              <a:t>20</a:t>
            </a:r>
            <a:r>
              <a:rPr lang="ja-JP" altLang="en-US" dirty="0"/>
              <a:t>回ふたば祭　企画局総括</a:t>
            </a:r>
            <a:endParaRPr kumimoji="1" lang="ja-JP" altLang="en-US" dirty="0"/>
          </a:p>
        </p:txBody>
      </p:sp>
    </p:spTree>
    <p:extLst>
      <p:ext uri="{BB962C8B-B14F-4D97-AF65-F5344CB8AC3E}">
        <p14:creationId xmlns:p14="http://schemas.microsoft.com/office/powerpoint/2010/main" val="3065290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第２０回ふたば祭</a:t>
            </a:r>
            <a:br>
              <a:rPr kumimoji="1" lang="en-US" altLang="ja-JP" dirty="0"/>
            </a:br>
            <a:r>
              <a:rPr lang="ja-JP" altLang="en-US" dirty="0"/>
              <a:t>情報宣伝</a:t>
            </a:r>
            <a:r>
              <a:rPr kumimoji="1" lang="ja-JP" altLang="en-US" dirty="0"/>
              <a:t>局総括</a:t>
            </a:r>
            <a:br>
              <a:rPr kumimoji="1" lang="en-US" altLang="ja-JP" dirty="0"/>
            </a:br>
            <a:endParaRPr kumimoji="1" lang="ja-JP" altLang="en-US" dirty="0"/>
          </a:p>
        </p:txBody>
      </p:sp>
      <p:sp>
        <p:nvSpPr>
          <p:cNvPr id="3" name="テキスト プレースホルダー 2"/>
          <p:cNvSpPr>
            <a:spLocks noGrp="1"/>
          </p:cNvSpPr>
          <p:nvPr>
            <p:ph type="body" idx="1"/>
          </p:nvPr>
        </p:nvSpPr>
        <p:spPr>
          <a:xfrm>
            <a:off x="831850" y="4589463"/>
            <a:ext cx="10515600" cy="1500187"/>
          </a:xfrm>
        </p:spPr>
        <p:txBody>
          <a:bodyPr/>
          <a:lstStyle/>
          <a:p>
            <a:pPr algn="ctr"/>
            <a:endParaRPr lang="en-US" altLang="ja-JP" dirty="0"/>
          </a:p>
          <a:p>
            <a:pPr algn="ctr"/>
            <a:r>
              <a:rPr lang="ja-JP" altLang="en-US" sz="2800" dirty="0">
                <a:solidFill>
                  <a:schemeClr val="tx1"/>
                </a:solidFill>
              </a:rPr>
              <a:t>第７５代情報宣伝局長　久保蘭</a:t>
            </a:r>
            <a:endParaRPr kumimoji="1" lang="en-US" altLang="ja-JP" sz="2800" dirty="0">
              <a:solidFill>
                <a:schemeClr val="tx1"/>
              </a:solidFill>
            </a:endParaRPr>
          </a:p>
        </p:txBody>
      </p:sp>
    </p:spTree>
    <p:extLst>
      <p:ext uri="{BB962C8B-B14F-4D97-AF65-F5344CB8AC3E}">
        <p14:creationId xmlns:p14="http://schemas.microsoft.com/office/powerpoint/2010/main" val="2888087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a:t>
            </a:r>
            <a:r>
              <a:rPr kumimoji="1" lang="en-US" altLang="ja-JP" dirty="0"/>
              <a:t>.</a:t>
            </a:r>
            <a:r>
              <a:rPr lang="ja-JP" altLang="en-US" dirty="0"/>
              <a:t> 第２０回ふたば祭　情報宣伝局総括</a:t>
            </a:r>
            <a:endParaRPr kumimoji="1" lang="ja-JP" altLang="en-US" dirty="0"/>
          </a:p>
        </p:txBody>
      </p:sp>
      <p:sp>
        <p:nvSpPr>
          <p:cNvPr id="3" name="コンテンツ プレースホルダー 2"/>
          <p:cNvSpPr>
            <a:spLocks noGrp="1"/>
          </p:cNvSpPr>
          <p:nvPr>
            <p:ph idx="1"/>
          </p:nvPr>
        </p:nvSpPr>
        <p:spPr>
          <a:xfrm>
            <a:off x="838200" y="1704976"/>
            <a:ext cx="10515600" cy="4720998"/>
          </a:xfrm>
        </p:spPr>
        <p:txBody>
          <a:bodyPr/>
          <a:lstStyle/>
          <a:p>
            <a:pPr marL="0" indent="0">
              <a:buNone/>
            </a:pPr>
            <a:r>
              <a:rPr kumimoji="1" lang="en-US" altLang="ja-JP" sz="3600" dirty="0"/>
              <a:t>(1)</a:t>
            </a:r>
            <a:r>
              <a:rPr kumimoji="1" lang="ja-JP" altLang="en-US" sz="3600" dirty="0"/>
              <a:t>　意義</a:t>
            </a:r>
            <a:endParaRPr kumimoji="1" lang="en-US" altLang="ja-JP" sz="3600" dirty="0"/>
          </a:p>
          <a:p>
            <a:pPr marL="0" indent="0">
              <a:buNone/>
            </a:pPr>
            <a:endParaRPr kumimoji="1" lang="en-US" altLang="ja-JP" sz="2000" dirty="0"/>
          </a:p>
          <a:p>
            <a:pPr marL="457200" lvl="1" indent="0">
              <a:lnSpc>
                <a:spcPct val="100000"/>
              </a:lnSpc>
              <a:buNone/>
            </a:pPr>
            <a:r>
              <a:rPr lang="ja-JP" altLang="en-US" sz="2800" dirty="0"/>
              <a:t>　　　①第２０回ふたば祭の開催とそれに伴う各情報の告知・宣伝</a:t>
            </a:r>
            <a:endParaRPr lang="en-US" altLang="ja-JP" sz="2800" dirty="0"/>
          </a:p>
          <a:p>
            <a:pPr marL="457200" lvl="1" indent="0">
              <a:lnSpc>
                <a:spcPct val="100000"/>
              </a:lnSpc>
              <a:buNone/>
            </a:pPr>
            <a:endParaRPr lang="en-US" altLang="ja-JP" sz="2800" dirty="0"/>
          </a:p>
          <a:p>
            <a:pPr marL="457200" lvl="1" indent="0">
              <a:lnSpc>
                <a:spcPct val="100000"/>
              </a:lnSpc>
              <a:buNone/>
            </a:pPr>
            <a:r>
              <a:rPr lang="ja-JP" altLang="en-US" sz="2800" dirty="0"/>
              <a:t>　　　②当日はステージをはじめとする学内の装飾</a:t>
            </a:r>
            <a:endParaRPr lang="en-US" altLang="ja-JP" sz="2800" dirty="0"/>
          </a:p>
          <a:p>
            <a:pPr marL="457200" lvl="1" indent="0">
              <a:lnSpc>
                <a:spcPct val="100000"/>
              </a:lnSpc>
              <a:buNone/>
            </a:pPr>
            <a:r>
              <a:rPr lang="ja-JP" altLang="en-US" sz="2800" dirty="0"/>
              <a:t>　　　　　　　　　　　　　→視覚的な効果、学祭の雰囲気づくり</a:t>
            </a:r>
            <a:endParaRPr lang="en-US" altLang="ja-JP" sz="2800" dirty="0"/>
          </a:p>
          <a:p>
            <a:pPr marL="457200" lvl="1" indent="0">
              <a:lnSpc>
                <a:spcPct val="100000"/>
              </a:lnSpc>
              <a:buNone/>
            </a:pPr>
            <a:endParaRPr lang="en-US" altLang="ja-JP" sz="2800" dirty="0"/>
          </a:p>
          <a:p>
            <a:pPr marL="457200" lvl="1" indent="0">
              <a:lnSpc>
                <a:spcPct val="100000"/>
              </a:lnSpc>
              <a:buNone/>
            </a:pPr>
            <a:r>
              <a:rPr lang="ja-JP" altLang="en-US" sz="2800" kern="150" dirty="0">
                <a:latin typeface="+mn-ea"/>
                <a:cs typeface="Arial" panose="020B0604020202020204" pitchFamily="34" charset="0"/>
              </a:rPr>
              <a:t>　　　③</a:t>
            </a:r>
            <a:r>
              <a:rPr lang="ja-JP" altLang="ja-JP" sz="2800" kern="150" dirty="0">
                <a:effectLst/>
                <a:latin typeface="+mn-ea"/>
                <a:cs typeface="Arial" panose="020B0604020202020204" pitchFamily="34" charset="0"/>
              </a:rPr>
              <a:t>会場内</a:t>
            </a:r>
            <a:r>
              <a:rPr lang="ja-JP" altLang="en-US" sz="2800" kern="150" dirty="0">
                <a:latin typeface="+mn-ea"/>
                <a:cs typeface="Arial" panose="020B0604020202020204" pitchFamily="34" charset="0"/>
              </a:rPr>
              <a:t>の</a:t>
            </a:r>
            <a:r>
              <a:rPr lang="ja-JP" altLang="ja-JP" sz="2800" kern="150" dirty="0">
                <a:effectLst/>
                <a:latin typeface="+mn-ea"/>
                <a:cs typeface="Arial" panose="020B0604020202020204" pitchFamily="34" charset="0"/>
              </a:rPr>
              <a:t>誘導</a:t>
            </a:r>
            <a:r>
              <a:rPr lang="ja-JP" altLang="en-US" sz="2800" kern="150" dirty="0">
                <a:effectLst/>
                <a:latin typeface="+mn-ea"/>
                <a:cs typeface="Arial" panose="020B0604020202020204" pitchFamily="34" charset="0"/>
              </a:rPr>
              <a:t>となる看板で</a:t>
            </a:r>
            <a:r>
              <a:rPr lang="ja-JP" altLang="ja-JP" sz="2800" kern="150" dirty="0">
                <a:effectLst/>
                <a:latin typeface="+mn-ea"/>
                <a:cs typeface="Arial" panose="020B0604020202020204" pitchFamily="34" charset="0"/>
              </a:rPr>
              <a:t>、</a:t>
            </a:r>
            <a:r>
              <a:rPr lang="ja-JP" altLang="en-US" sz="2800" kern="150" dirty="0">
                <a:effectLst/>
                <a:latin typeface="+mn-ea"/>
                <a:cs typeface="Arial" panose="020B0604020202020204" pitchFamily="34" charset="0"/>
              </a:rPr>
              <a:t>より快適な大学祭へ</a:t>
            </a:r>
            <a:endParaRPr kumimoji="1" lang="ja-JP" altLang="en-US" sz="2800" dirty="0"/>
          </a:p>
        </p:txBody>
      </p:sp>
      <p:pic>
        <p:nvPicPr>
          <p:cNvPr id="5" name="図 4">
            <a:extLst>
              <a:ext uri="{FF2B5EF4-FFF2-40B4-BE49-F238E27FC236}">
                <a16:creationId xmlns:a16="http://schemas.microsoft.com/office/drawing/2014/main" id="{730B3E0F-2AB1-3AE8-7644-1CD2654745A2}"/>
              </a:ext>
            </a:extLst>
          </p:cNvPr>
          <p:cNvPicPr>
            <a:picLocks noChangeAspect="1"/>
          </p:cNvPicPr>
          <p:nvPr/>
        </p:nvPicPr>
        <p:blipFill>
          <a:blip r:embed="rId2"/>
          <a:stretch>
            <a:fillRect/>
          </a:stretch>
        </p:blipFill>
        <p:spPr>
          <a:xfrm>
            <a:off x="968829" y="3526090"/>
            <a:ext cx="979714" cy="980695"/>
          </a:xfrm>
          <a:prstGeom prst="rect">
            <a:avLst/>
          </a:prstGeom>
        </p:spPr>
      </p:pic>
      <p:pic>
        <p:nvPicPr>
          <p:cNvPr id="6" name="図 5">
            <a:extLst>
              <a:ext uri="{FF2B5EF4-FFF2-40B4-BE49-F238E27FC236}">
                <a16:creationId xmlns:a16="http://schemas.microsoft.com/office/drawing/2014/main" id="{2D1F03DA-21B0-DCAA-9CFA-255B1C37E072}"/>
              </a:ext>
            </a:extLst>
          </p:cNvPr>
          <p:cNvPicPr>
            <a:picLocks noChangeAspect="1"/>
          </p:cNvPicPr>
          <p:nvPr/>
        </p:nvPicPr>
        <p:blipFill>
          <a:blip r:embed="rId3"/>
          <a:stretch>
            <a:fillRect/>
          </a:stretch>
        </p:blipFill>
        <p:spPr>
          <a:xfrm>
            <a:off x="874307" y="4723618"/>
            <a:ext cx="1168758" cy="1168758"/>
          </a:xfrm>
          <a:prstGeom prst="rect">
            <a:avLst/>
          </a:prstGeom>
        </p:spPr>
      </p:pic>
      <p:pic>
        <p:nvPicPr>
          <p:cNvPr id="7" name="図 6">
            <a:extLst>
              <a:ext uri="{FF2B5EF4-FFF2-40B4-BE49-F238E27FC236}">
                <a16:creationId xmlns:a16="http://schemas.microsoft.com/office/drawing/2014/main" id="{F9CAAF0A-2203-43B3-3D78-D7120E7B52B0}"/>
              </a:ext>
            </a:extLst>
          </p:cNvPr>
          <p:cNvPicPr>
            <a:picLocks noChangeAspect="1"/>
          </p:cNvPicPr>
          <p:nvPr/>
        </p:nvPicPr>
        <p:blipFill>
          <a:blip r:embed="rId4"/>
          <a:srcRect l="5238" t="9047" r="1588" b="14080"/>
          <a:stretch/>
        </p:blipFill>
        <p:spPr>
          <a:xfrm>
            <a:off x="968829" y="2523614"/>
            <a:ext cx="979714" cy="808296"/>
          </a:xfrm>
          <a:prstGeom prst="rect">
            <a:avLst/>
          </a:prstGeom>
        </p:spPr>
      </p:pic>
    </p:spTree>
    <p:extLst>
      <p:ext uri="{BB962C8B-B14F-4D97-AF65-F5344CB8AC3E}">
        <p14:creationId xmlns:p14="http://schemas.microsoft.com/office/powerpoint/2010/main" val="129240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3.</a:t>
            </a:r>
            <a:r>
              <a:rPr lang="ja-JP" altLang="en-US" dirty="0"/>
              <a:t> 第２０回ふたば祭　情報宣伝局総括</a:t>
            </a:r>
            <a:endParaRPr kumimoji="1" lang="ja-JP" altLang="en-US" dirty="0"/>
          </a:p>
        </p:txBody>
      </p:sp>
      <p:sp>
        <p:nvSpPr>
          <p:cNvPr id="3" name="コンテンツ プレースホルダー 2"/>
          <p:cNvSpPr>
            <a:spLocks noGrp="1"/>
          </p:cNvSpPr>
          <p:nvPr>
            <p:ph idx="1"/>
          </p:nvPr>
        </p:nvSpPr>
        <p:spPr>
          <a:xfrm>
            <a:off x="838200" y="1690688"/>
            <a:ext cx="10515600" cy="4609681"/>
          </a:xfrm>
        </p:spPr>
        <p:txBody>
          <a:bodyPr/>
          <a:lstStyle/>
          <a:p>
            <a:pPr marL="0" indent="0">
              <a:buNone/>
            </a:pPr>
            <a:r>
              <a:rPr kumimoji="1" lang="ja-JP" altLang="en-US" sz="3600" dirty="0"/>
              <a:t>①</a:t>
            </a:r>
            <a:r>
              <a:rPr lang="ja-JP" altLang="en-US" sz="3600" dirty="0"/>
              <a:t>ふたば</a:t>
            </a:r>
            <a:r>
              <a:rPr kumimoji="1" lang="ja-JP" altLang="en-US" sz="3600" dirty="0"/>
              <a:t>祭に関する告知・宣伝</a:t>
            </a:r>
            <a:endParaRPr kumimoji="1" lang="en-US" altLang="ja-JP" dirty="0"/>
          </a:p>
          <a:p>
            <a:pPr marL="0" indent="0">
              <a:buNone/>
            </a:pPr>
            <a:r>
              <a:rPr lang="ja-JP" altLang="en-US" kern="150" dirty="0">
                <a:latin typeface="+mn-ea"/>
                <a:cs typeface="Arial" panose="020B0604020202020204" pitchFamily="34" charset="0"/>
              </a:rPr>
              <a:t>３</a:t>
            </a:r>
            <a:r>
              <a:rPr lang="ja-JP" altLang="ja-JP" kern="150" dirty="0">
                <a:effectLst/>
                <a:latin typeface="+mn-ea"/>
                <a:cs typeface="Arial" panose="020B0604020202020204" pitchFamily="34" charset="0"/>
              </a:rPr>
              <a:t>月</a:t>
            </a:r>
            <a:r>
              <a:rPr lang="ja-JP" altLang="en-US" kern="150" dirty="0">
                <a:effectLst/>
                <a:latin typeface="+mn-ea"/>
                <a:cs typeface="Arial" panose="020B0604020202020204" pitchFamily="34" charset="0"/>
              </a:rPr>
              <a:t>下</a:t>
            </a:r>
            <a:r>
              <a:rPr lang="ja-JP" altLang="ja-JP" kern="150" dirty="0">
                <a:effectLst/>
                <a:latin typeface="+mn-ea"/>
                <a:cs typeface="Arial" panose="020B0604020202020204" pitchFamily="34" charset="0"/>
              </a:rPr>
              <a:t>旬に、第</a:t>
            </a:r>
            <a:r>
              <a:rPr lang="ja-JP" altLang="en-US" kern="150" dirty="0">
                <a:effectLst/>
                <a:latin typeface="+mn-ea"/>
                <a:cs typeface="Arial" panose="020B0604020202020204" pitchFamily="34" charset="0"/>
              </a:rPr>
              <a:t>２０</a:t>
            </a:r>
            <a:r>
              <a:rPr lang="ja-JP" altLang="ja-JP" kern="150" dirty="0">
                <a:effectLst/>
                <a:latin typeface="+mn-ea"/>
                <a:cs typeface="Arial" panose="020B0604020202020204" pitchFamily="34" charset="0"/>
              </a:rPr>
              <a:t>回</a:t>
            </a:r>
            <a:r>
              <a:rPr lang="ja-JP" altLang="en-US" kern="150" dirty="0">
                <a:effectLst/>
                <a:latin typeface="+mn-ea"/>
                <a:cs typeface="Arial" panose="020B0604020202020204" pitchFamily="34" charset="0"/>
              </a:rPr>
              <a:t>ふたば</a:t>
            </a:r>
            <a:r>
              <a:rPr lang="ja-JP" altLang="ja-JP" kern="150" dirty="0">
                <a:effectLst/>
                <a:latin typeface="+mn-ea"/>
                <a:cs typeface="Arial" panose="020B0604020202020204" pitchFamily="34" charset="0"/>
              </a:rPr>
              <a:t>祭開催を告知する看板を下記の場所に設置した。</a:t>
            </a:r>
            <a:endParaRPr lang="en-US" altLang="ja-JP" kern="150" dirty="0">
              <a:effectLst/>
              <a:latin typeface="+mn-ea"/>
              <a:cs typeface="Arial" panose="020B0604020202020204" pitchFamily="34" charset="0"/>
            </a:endParaRPr>
          </a:p>
          <a:p>
            <a:pPr marL="0" indent="0">
              <a:buNone/>
            </a:pPr>
            <a:endParaRPr lang="ja-JP" altLang="ja-JP" sz="1200" kern="150" dirty="0">
              <a:effectLst/>
              <a:latin typeface="+mn-ea"/>
              <a:cs typeface="Arial" panose="020B0604020202020204" pitchFamily="34" charset="0"/>
            </a:endParaRPr>
          </a:p>
          <a:p>
            <a:pPr marL="0" indent="0">
              <a:lnSpc>
                <a:spcPct val="130000"/>
              </a:lnSpc>
              <a:buNone/>
            </a:pPr>
            <a:r>
              <a:rPr lang="ja-JP" altLang="en-US" kern="150" dirty="0">
                <a:solidFill>
                  <a:schemeClr val="accent4">
                    <a:lumMod val="75000"/>
                  </a:schemeClr>
                </a:solidFill>
                <a:effectLst/>
                <a:latin typeface="+mn-ea"/>
                <a:cs typeface="Arial" panose="020B0604020202020204" pitchFamily="34" charset="0"/>
              </a:rPr>
              <a:t>　　</a:t>
            </a:r>
            <a:r>
              <a:rPr lang="ja-JP" altLang="ja-JP" kern="150" dirty="0">
                <a:solidFill>
                  <a:schemeClr val="accent4">
                    <a:lumMod val="75000"/>
                  </a:schemeClr>
                </a:solidFill>
                <a:effectLst/>
                <a:latin typeface="+mn-ea"/>
                <a:cs typeface="Arial" panose="020B0604020202020204" pitchFamily="34" charset="0"/>
              </a:rPr>
              <a:t>・旧教養地区正門前</a:t>
            </a:r>
          </a:p>
          <a:p>
            <a:pPr marL="0" indent="0">
              <a:lnSpc>
                <a:spcPct val="130000"/>
              </a:lnSpc>
              <a:buNone/>
            </a:pPr>
            <a:r>
              <a:rPr lang="ja-JP" altLang="en-US" kern="150" dirty="0">
                <a:solidFill>
                  <a:schemeClr val="accent4">
                    <a:lumMod val="75000"/>
                  </a:schemeClr>
                </a:solidFill>
                <a:latin typeface="+mn-ea"/>
                <a:cs typeface="Arial" panose="020B0604020202020204" pitchFamily="34" charset="0"/>
              </a:rPr>
              <a:t>　　</a:t>
            </a:r>
            <a:r>
              <a:rPr lang="ja-JP" altLang="ja-JP" kern="150" dirty="0">
                <a:solidFill>
                  <a:schemeClr val="accent4">
                    <a:lumMod val="75000"/>
                  </a:schemeClr>
                </a:solidFill>
                <a:effectLst/>
                <a:latin typeface="+mn-ea"/>
                <a:cs typeface="Arial" panose="020B0604020202020204" pitchFamily="34" charset="0"/>
              </a:rPr>
              <a:t>・生活科学部棟側南部ストリート門横</a:t>
            </a:r>
            <a:endParaRPr lang="en-US" altLang="ja-JP" kern="150" dirty="0">
              <a:solidFill>
                <a:schemeClr val="accent4">
                  <a:lumMod val="75000"/>
                </a:schemeClr>
              </a:solidFill>
              <a:latin typeface="+mn-ea"/>
              <a:cs typeface="Arial" panose="020B0604020202020204" pitchFamily="34" charset="0"/>
            </a:endParaRPr>
          </a:p>
          <a:p>
            <a:pPr marL="0" indent="0">
              <a:lnSpc>
                <a:spcPct val="130000"/>
              </a:lnSpc>
              <a:buNone/>
            </a:pPr>
            <a:r>
              <a:rPr lang="ja-JP" altLang="en-US" kern="150" dirty="0">
                <a:solidFill>
                  <a:schemeClr val="accent4">
                    <a:lumMod val="75000"/>
                  </a:schemeClr>
                </a:solidFill>
                <a:latin typeface="+mn-ea"/>
                <a:cs typeface="Arial" panose="020B0604020202020204" pitchFamily="34" charset="0"/>
              </a:rPr>
              <a:t>　　・けやき通り生活科学棟前</a:t>
            </a:r>
            <a:endParaRPr lang="en-US" altLang="ja-JP" kern="150" dirty="0">
              <a:solidFill>
                <a:schemeClr val="accent4">
                  <a:lumMod val="75000"/>
                </a:schemeClr>
              </a:solidFill>
              <a:latin typeface="+mn-ea"/>
              <a:cs typeface="Arial" panose="020B0604020202020204" pitchFamily="34" charset="0"/>
            </a:endParaRPr>
          </a:p>
          <a:p>
            <a:pPr marL="0" indent="0">
              <a:lnSpc>
                <a:spcPct val="130000"/>
              </a:lnSpc>
              <a:buNone/>
            </a:pPr>
            <a:r>
              <a:rPr lang="ja-JP" altLang="en-US" kern="150" dirty="0">
                <a:solidFill>
                  <a:schemeClr val="accent4">
                    <a:lumMod val="75000"/>
                  </a:schemeClr>
                </a:solidFill>
                <a:effectLst/>
                <a:latin typeface="+mn-ea"/>
                <a:cs typeface="Arial" panose="020B0604020202020204" pitchFamily="34" charset="0"/>
              </a:rPr>
              <a:t>　　・本館地区入り口前</a:t>
            </a:r>
            <a:endParaRPr lang="ja-JP" altLang="ja-JP" kern="150" dirty="0">
              <a:solidFill>
                <a:schemeClr val="accent4">
                  <a:lumMod val="75000"/>
                </a:schemeClr>
              </a:solidFill>
              <a:effectLst/>
              <a:latin typeface="+mn-ea"/>
              <a:cs typeface="Arial" panose="020B0604020202020204" pitchFamily="34" charset="0"/>
            </a:endParaRPr>
          </a:p>
          <a:p>
            <a:pPr lvl="1"/>
            <a:endParaRPr lang="ja-JP" altLang="en-US" sz="2800" dirty="0"/>
          </a:p>
        </p:txBody>
      </p:sp>
    </p:spTree>
    <p:extLst>
      <p:ext uri="{BB962C8B-B14F-4D97-AF65-F5344CB8AC3E}">
        <p14:creationId xmlns:p14="http://schemas.microsoft.com/office/powerpoint/2010/main" val="209367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690688"/>
            <a:ext cx="10481603" cy="4729921"/>
          </a:xfrm>
        </p:spPr>
        <p:txBody>
          <a:bodyPr>
            <a:noAutofit/>
          </a:bodyPr>
          <a:lstStyle/>
          <a:p>
            <a:pPr marL="0" indent="0">
              <a:buNone/>
            </a:pPr>
            <a:r>
              <a:rPr kumimoji="1" lang="ja-JP" altLang="en-US" sz="3600" dirty="0"/>
              <a:t>②</a:t>
            </a:r>
            <a:r>
              <a:rPr lang="ja-JP" altLang="en-US" sz="3600" dirty="0"/>
              <a:t>ふたば</a:t>
            </a:r>
            <a:r>
              <a:rPr kumimoji="1" lang="ja-JP" altLang="en-US" sz="3600" dirty="0"/>
              <a:t>祭の内容に関する情報宣伝</a:t>
            </a:r>
            <a:endParaRPr kumimoji="1" lang="en-US" altLang="ja-JP" sz="3600" dirty="0"/>
          </a:p>
          <a:p>
            <a:pPr marL="0" indent="0">
              <a:buNone/>
            </a:pPr>
            <a:endParaRPr kumimoji="1" lang="en-US" altLang="ja-JP" dirty="0"/>
          </a:p>
          <a:p>
            <a:pPr marL="0" indent="0">
              <a:buNone/>
            </a:pPr>
            <a:r>
              <a:rPr lang="ja-JP" altLang="ja-JP" b="1" kern="150" dirty="0">
                <a:effectLst/>
                <a:latin typeface="+mn-ea"/>
                <a:cs typeface="Arial" panose="020B0604020202020204" pitchFamily="34" charset="0"/>
              </a:rPr>
              <a:t>情報宣伝のために制作した宣伝物</a:t>
            </a:r>
            <a:endParaRPr lang="en-US" altLang="ja-JP" b="1" kern="150" dirty="0">
              <a:effectLst/>
              <a:latin typeface="+mn-ea"/>
              <a:cs typeface="Arial" panose="020B0604020202020204" pitchFamily="34" charset="0"/>
            </a:endParaRPr>
          </a:p>
          <a:p>
            <a:pPr marL="0" indent="0">
              <a:buNone/>
            </a:pPr>
            <a:r>
              <a:rPr lang="ja-JP" altLang="en-US" kern="150" dirty="0">
                <a:latin typeface="+mn-ea"/>
                <a:cs typeface="Arial" panose="020B0604020202020204" pitchFamily="34" charset="0"/>
              </a:rPr>
              <a:t>　　</a:t>
            </a:r>
            <a:r>
              <a:rPr lang="ja-JP" altLang="ja-JP" kern="150" dirty="0">
                <a:solidFill>
                  <a:schemeClr val="accent4">
                    <a:lumMod val="75000"/>
                  </a:schemeClr>
                </a:solidFill>
                <a:effectLst/>
                <a:latin typeface="+mn-ea"/>
                <a:cs typeface="Arial" panose="020B0604020202020204" pitchFamily="34" charset="0"/>
              </a:rPr>
              <a:t>・ステージタイムテーブル看板</a:t>
            </a:r>
            <a:endParaRPr lang="en-US" altLang="ja-JP" kern="150" dirty="0">
              <a:solidFill>
                <a:schemeClr val="accent4">
                  <a:lumMod val="75000"/>
                </a:schemeClr>
              </a:solidFill>
              <a:effectLst/>
              <a:latin typeface="+mn-ea"/>
              <a:cs typeface="Arial" panose="020B0604020202020204" pitchFamily="34" charset="0"/>
            </a:endParaRPr>
          </a:p>
          <a:p>
            <a:pPr marL="0" indent="0">
              <a:buNone/>
            </a:pPr>
            <a:r>
              <a:rPr lang="ja-JP" altLang="en-US" kern="150" dirty="0">
                <a:latin typeface="+mn-ea"/>
                <a:cs typeface="Arial" panose="020B0604020202020204" pitchFamily="34" charset="0"/>
              </a:rPr>
              <a:t>　　　　</a:t>
            </a:r>
            <a:r>
              <a:rPr lang="ja-JP" altLang="ja-JP" kern="150" dirty="0">
                <a:effectLst/>
                <a:latin typeface="+mn-ea"/>
                <a:cs typeface="Arial" panose="020B0604020202020204" pitchFamily="34" charset="0"/>
              </a:rPr>
              <a:t>：ステージのタイムテーブルの紹介・告知</a:t>
            </a:r>
            <a:endParaRPr lang="en-US" altLang="ja-JP" kern="150" dirty="0">
              <a:effectLst/>
              <a:latin typeface="+mn-ea"/>
              <a:cs typeface="Arial" panose="020B0604020202020204" pitchFamily="34" charset="0"/>
            </a:endParaRPr>
          </a:p>
          <a:p>
            <a:pPr marL="0" indent="0">
              <a:buNone/>
            </a:pPr>
            <a:r>
              <a:rPr lang="ja-JP" altLang="en-US" kern="150" dirty="0">
                <a:latin typeface="+mn-ea"/>
                <a:cs typeface="Arial" panose="020B0604020202020204" pitchFamily="34" charset="0"/>
              </a:rPr>
              <a:t>　　</a:t>
            </a:r>
            <a:r>
              <a:rPr lang="ja-JP" altLang="en-US" kern="150" dirty="0">
                <a:solidFill>
                  <a:schemeClr val="accent4">
                    <a:lumMod val="75000"/>
                  </a:schemeClr>
                </a:solidFill>
                <a:latin typeface="+mn-ea"/>
                <a:cs typeface="Arial" panose="020B0604020202020204" pitchFamily="34" charset="0"/>
              </a:rPr>
              <a:t>・教室企画内容宣伝看板</a:t>
            </a:r>
            <a:endParaRPr lang="en-US" altLang="ja-JP" kern="150" dirty="0">
              <a:solidFill>
                <a:schemeClr val="accent4">
                  <a:lumMod val="75000"/>
                </a:schemeClr>
              </a:solidFill>
              <a:latin typeface="+mn-ea"/>
              <a:cs typeface="Arial" panose="020B0604020202020204" pitchFamily="34" charset="0"/>
            </a:endParaRPr>
          </a:p>
          <a:p>
            <a:pPr marL="0" indent="0">
              <a:buNone/>
            </a:pPr>
            <a:r>
              <a:rPr lang="ja-JP" altLang="en-US" kern="150" dirty="0">
                <a:effectLst/>
                <a:latin typeface="+mn-ea"/>
                <a:cs typeface="Arial" panose="020B0604020202020204" pitchFamily="34" charset="0"/>
              </a:rPr>
              <a:t>　　　</a:t>
            </a:r>
            <a:r>
              <a:rPr lang="ja-JP" altLang="en-US" sz="3200" kern="150" dirty="0">
                <a:effectLst/>
                <a:latin typeface="+mn-ea"/>
                <a:cs typeface="Arial" panose="020B0604020202020204" pitchFamily="34" charset="0"/>
              </a:rPr>
              <a:t>　</a:t>
            </a:r>
            <a:r>
              <a:rPr lang="ja-JP" altLang="en-US" kern="150" dirty="0">
                <a:effectLst/>
                <a:latin typeface="+mn-ea"/>
                <a:cs typeface="Arial" panose="020B0604020202020204" pitchFamily="34" charset="0"/>
              </a:rPr>
              <a:t>：教室企画出展内容の紹介と宣伝を目的とする</a:t>
            </a:r>
            <a:endParaRPr lang="en-US" altLang="ja-JP" sz="2600" kern="150" dirty="0">
              <a:effectLst/>
              <a:latin typeface="+mn-ea"/>
              <a:cs typeface="Arial" panose="020B0604020202020204" pitchFamily="34" charset="0"/>
            </a:endParaRPr>
          </a:p>
          <a:p>
            <a:pPr marL="0" indent="0">
              <a:buNone/>
            </a:pPr>
            <a:r>
              <a:rPr lang="ja-JP" altLang="en-US" kern="150" dirty="0">
                <a:latin typeface="+mn-ea"/>
                <a:cs typeface="Arial" panose="020B0604020202020204" pitchFamily="34" charset="0"/>
              </a:rPr>
              <a:t>　　</a:t>
            </a:r>
            <a:r>
              <a:rPr lang="ja-JP" altLang="en-US" kern="150" dirty="0">
                <a:solidFill>
                  <a:schemeClr val="accent4">
                    <a:lumMod val="75000"/>
                  </a:schemeClr>
                </a:solidFill>
                <a:latin typeface="+mn-ea"/>
                <a:cs typeface="Arial" panose="020B0604020202020204" pitchFamily="34" charset="0"/>
              </a:rPr>
              <a:t>・模擬店やフリーマーケットなどの宣伝看板</a:t>
            </a:r>
            <a:endParaRPr lang="ja-JP" altLang="ja-JP" kern="150" dirty="0">
              <a:solidFill>
                <a:schemeClr val="accent4">
                  <a:lumMod val="75000"/>
                </a:schemeClr>
              </a:solidFill>
              <a:effectLst/>
              <a:latin typeface="+mn-ea"/>
              <a:cs typeface="Arial" panose="020B0604020202020204" pitchFamily="34" charset="0"/>
            </a:endParaRPr>
          </a:p>
          <a:p>
            <a:endParaRPr lang="ja-JP" altLang="ja-JP" dirty="0"/>
          </a:p>
        </p:txBody>
      </p:sp>
      <p:sp>
        <p:nvSpPr>
          <p:cNvPr id="6" name="タイトル 1">
            <a:extLst>
              <a:ext uri="{FF2B5EF4-FFF2-40B4-BE49-F238E27FC236}">
                <a16:creationId xmlns:a16="http://schemas.microsoft.com/office/drawing/2014/main" id="{120929CF-C145-DDB9-C8DF-CC9606779046}"/>
              </a:ext>
            </a:extLst>
          </p:cNvPr>
          <p:cNvSpPr>
            <a:spLocks noGrp="1"/>
          </p:cNvSpPr>
          <p:nvPr>
            <p:ph type="title"/>
          </p:nvPr>
        </p:nvSpPr>
        <p:spPr>
          <a:xfrm>
            <a:off x="838200" y="365125"/>
            <a:ext cx="10515600" cy="1325563"/>
          </a:xfrm>
        </p:spPr>
        <p:txBody>
          <a:bodyPr/>
          <a:lstStyle/>
          <a:p>
            <a:r>
              <a:rPr kumimoji="1" lang="en-US" altLang="ja-JP" dirty="0"/>
              <a:t>3.</a:t>
            </a:r>
            <a:r>
              <a:rPr lang="ja-JP" altLang="en-US" dirty="0"/>
              <a:t> 第２０回ふたば祭　情報宣伝局総括</a:t>
            </a:r>
            <a:endParaRPr kumimoji="1" lang="ja-JP" altLang="en-US" dirty="0"/>
          </a:p>
        </p:txBody>
      </p:sp>
    </p:spTree>
    <p:extLst>
      <p:ext uri="{BB962C8B-B14F-4D97-AF65-F5344CB8AC3E}">
        <p14:creationId xmlns:p14="http://schemas.microsoft.com/office/powerpoint/2010/main" val="758979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690688"/>
            <a:ext cx="10721196" cy="4813714"/>
          </a:xfrm>
        </p:spPr>
        <p:txBody>
          <a:bodyPr/>
          <a:lstStyle/>
          <a:p>
            <a:pPr marL="0" indent="0">
              <a:buNone/>
            </a:pPr>
            <a:r>
              <a:rPr kumimoji="1" lang="ja-JP" altLang="en-US" sz="3600" dirty="0"/>
              <a:t>③</a:t>
            </a:r>
            <a:r>
              <a:rPr lang="ja-JP" altLang="en-US" sz="3600" dirty="0"/>
              <a:t>ふたば</a:t>
            </a:r>
            <a:r>
              <a:rPr kumimoji="1" lang="ja-JP" altLang="en-US" sz="3600" dirty="0"/>
              <a:t>祭当日の設置物</a:t>
            </a:r>
            <a:endParaRPr lang="en-US" altLang="ja-JP" sz="2400" dirty="0"/>
          </a:p>
          <a:p>
            <a:pPr marL="0" indent="0">
              <a:buNone/>
            </a:pPr>
            <a:endParaRPr kumimoji="1" lang="en-US" altLang="ja-JP" sz="2600" dirty="0"/>
          </a:p>
          <a:p>
            <a:pPr marL="0" indent="0">
              <a:buNone/>
            </a:pPr>
            <a:r>
              <a:rPr lang="ja-JP" altLang="ja-JP" kern="150" dirty="0">
                <a:effectLst/>
                <a:latin typeface="+mn-ea"/>
                <a:cs typeface="Arial" panose="020B0604020202020204" pitchFamily="34" charset="0"/>
              </a:rPr>
              <a:t>第</a:t>
            </a:r>
            <a:r>
              <a:rPr lang="ja-JP" altLang="en-US" kern="150" dirty="0">
                <a:effectLst/>
                <a:latin typeface="+mn-ea"/>
                <a:cs typeface="Arial" panose="020B0604020202020204" pitchFamily="34" charset="0"/>
              </a:rPr>
              <a:t>２０</a:t>
            </a:r>
            <a:r>
              <a:rPr lang="ja-JP" altLang="ja-JP" kern="150" dirty="0">
                <a:effectLst/>
                <a:latin typeface="+mn-ea"/>
                <a:cs typeface="Arial" panose="020B0604020202020204" pitchFamily="34" charset="0"/>
              </a:rPr>
              <a:t>回</a:t>
            </a:r>
            <a:r>
              <a:rPr lang="ja-JP" altLang="en-US" kern="150" dirty="0">
                <a:effectLst/>
                <a:latin typeface="+mn-ea"/>
                <a:cs typeface="Arial" panose="020B0604020202020204" pitchFamily="34" charset="0"/>
              </a:rPr>
              <a:t>ふたば</a:t>
            </a:r>
            <a:r>
              <a:rPr lang="ja-JP" altLang="ja-JP" kern="150" dirty="0">
                <a:effectLst/>
                <a:latin typeface="+mn-ea"/>
                <a:cs typeface="Arial" panose="020B0604020202020204" pitchFamily="34" charset="0"/>
              </a:rPr>
              <a:t>祭期間中に以下の製作物を設置</a:t>
            </a:r>
          </a:p>
          <a:p>
            <a:pPr marL="0" indent="0">
              <a:lnSpc>
                <a:spcPct val="120000"/>
              </a:lnSpc>
              <a:buNone/>
            </a:pPr>
            <a:r>
              <a:rPr lang="ja-JP" altLang="en-US" kern="150" dirty="0">
                <a:effectLst/>
                <a:latin typeface="+mn-ea"/>
                <a:cs typeface="Arial" panose="020B0604020202020204" pitchFamily="34" charset="0"/>
              </a:rPr>
              <a:t>　</a:t>
            </a:r>
            <a:r>
              <a:rPr lang="ja-JP" altLang="ja-JP" kern="150" dirty="0">
                <a:effectLst/>
                <a:latin typeface="+mn-ea"/>
                <a:cs typeface="Arial" panose="020B0604020202020204" pitchFamily="34" charset="0"/>
              </a:rPr>
              <a:t>　</a:t>
            </a:r>
            <a:r>
              <a:rPr lang="ja-JP" altLang="ja-JP" kern="150" dirty="0">
                <a:solidFill>
                  <a:schemeClr val="accent4">
                    <a:lumMod val="75000"/>
                  </a:schemeClr>
                </a:solidFill>
                <a:effectLst/>
                <a:latin typeface="+mn-ea"/>
                <a:cs typeface="Arial" panose="020B0604020202020204" pitchFamily="34" charset="0"/>
              </a:rPr>
              <a:t>・旧教養地区正門装飾</a:t>
            </a:r>
            <a:r>
              <a:rPr lang="ja-JP" altLang="en-US" kern="150" dirty="0">
                <a:solidFill>
                  <a:schemeClr val="accent4">
                    <a:lumMod val="75000"/>
                  </a:schemeClr>
                </a:solidFill>
                <a:effectLst/>
                <a:latin typeface="+mn-ea"/>
                <a:cs typeface="Arial" panose="020B0604020202020204" pitchFamily="34" charset="0"/>
              </a:rPr>
              <a:t>　　</a:t>
            </a:r>
            <a:r>
              <a:rPr lang="ja-JP" altLang="ja-JP" kern="150" dirty="0">
                <a:solidFill>
                  <a:schemeClr val="accent4">
                    <a:lumMod val="75000"/>
                  </a:schemeClr>
                </a:solidFill>
                <a:effectLst/>
                <a:latin typeface="+mn-ea"/>
                <a:cs typeface="Arial" panose="020B0604020202020204" pitchFamily="34" charset="0"/>
              </a:rPr>
              <a:t>　</a:t>
            </a:r>
            <a:r>
              <a:rPr lang="ja-JP" altLang="en-US" kern="150" dirty="0">
                <a:solidFill>
                  <a:schemeClr val="accent4">
                    <a:lumMod val="75000"/>
                  </a:schemeClr>
                </a:solidFill>
                <a:effectLst/>
                <a:latin typeface="+mn-ea"/>
                <a:cs typeface="Arial" panose="020B0604020202020204" pitchFamily="34" charset="0"/>
              </a:rPr>
              <a:t>　　　　</a:t>
            </a:r>
            <a:r>
              <a:rPr lang="ja-JP" altLang="ja-JP" kern="150" dirty="0">
                <a:solidFill>
                  <a:schemeClr val="accent4">
                    <a:lumMod val="75000"/>
                  </a:schemeClr>
                </a:solidFill>
                <a:effectLst/>
                <a:latin typeface="+mn-ea"/>
                <a:cs typeface="Arial" panose="020B0604020202020204" pitchFamily="34" charset="0"/>
              </a:rPr>
              <a:t>・メインステージ装飾</a:t>
            </a:r>
            <a:endParaRPr lang="en-US" altLang="ja-JP" kern="150" dirty="0">
              <a:solidFill>
                <a:schemeClr val="accent4">
                  <a:lumMod val="75000"/>
                </a:schemeClr>
              </a:solidFill>
              <a:effectLst/>
              <a:latin typeface="+mn-ea"/>
              <a:cs typeface="Arial" panose="020B0604020202020204" pitchFamily="34" charset="0"/>
            </a:endParaRPr>
          </a:p>
          <a:p>
            <a:pPr marL="0" indent="0">
              <a:lnSpc>
                <a:spcPct val="120000"/>
              </a:lnSpc>
              <a:buNone/>
            </a:pPr>
            <a:r>
              <a:rPr lang="ja-JP" altLang="en-US" kern="150" dirty="0">
                <a:solidFill>
                  <a:schemeClr val="accent4">
                    <a:lumMod val="75000"/>
                  </a:schemeClr>
                </a:solidFill>
                <a:latin typeface="+mn-ea"/>
                <a:cs typeface="Arial" panose="020B0604020202020204" pitchFamily="34" charset="0"/>
              </a:rPr>
              <a:t>　</a:t>
            </a:r>
            <a:r>
              <a:rPr lang="ja-JP" altLang="ja-JP" kern="150" dirty="0">
                <a:solidFill>
                  <a:schemeClr val="accent4">
                    <a:lumMod val="75000"/>
                  </a:schemeClr>
                </a:solidFill>
                <a:effectLst/>
                <a:latin typeface="+mn-ea"/>
                <a:cs typeface="Arial" panose="020B0604020202020204" pitchFamily="34" charset="0"/>
              </a:rPr>
              <a:t>　・会場外誘導装飾</a:t>
            </a:r>
            <a:r>
              <a:rPr lang="ja-JP" altLang="en-US" kern="150" dirty="0">
                <a:solidFill>
                  <a:schemeClr val="accent4">
                    <a:lumMod val="75000"/>
                  </a:schemeClr>
                </a:solidFill>
                <a:effectLst/>
                <a:latin typeface="+mn-ea"/>
                <a:cs typeface="Arial" panose="020B0604020202020204" pitchFamily="34" charset="0"/>
              </a:rPr>
              <a:t>　　　　　</a:t>
            </a:r>
            <a:r>
              <a:rPr lang="ja-JP" altLang="ja-JP" kern="150" dirty="0">
                <a:solidFill>
                  <a:schemeClr val="accent4">
                    <a:lumMod val="75000"/>
                  </a:schemeClr>
                </a:solidFill>
                <a:effectLst/>
                <a:latin typeface="+mn-ea"/>
                <a:cs typeface="Arial" panose="020B0604020202020204" pitchFamily="34" charset="0"/>
              </a:rPr>
              <a:t>　</a:t>
            </a:r>
            <a:r>
              <a:rPr lang="ja-JP" altLang="en-US" kern="150" dirty="0">
                <a:solidFill>
                  <a:schemeClr val="accent4">
                    <a:lumMod val="75000"/>
                  </a:schemeClr>
                </a:solidFill>
                <a:effectLst/>
                <a:latin typeface="+mn-ea"/>
                <a:cs typeface="Arial" panose="020B0604020202020204" pitchFamily="34" charset="0"/>
              </a:rPr>
              <a:t>　　　　</a:t>
            </a:r>
            <a:r>
              <a:rPr lang="ja-JP" altLang="ja-JP" kern="150" dirty="0">
                <a:solidFill>
                  <a:schemeClr val="accent4">
                    <a:lumMod val="75000"/>
                  </a:schemeClr>
                </a:solidFill>
                <a:effectLst/>
                <a:latin typeface="+mn-ea"/>
                <a:cs typeface="Arial" panose="020B0604020202020204" pitchFamily="34" charset="0"/>
              </a:rPr>
              <a:t>・会場内誘導</a:t>
            </a:r>
            <a:r>
              <a:rPr lang="ja-JP" altLang="en-US" kern="150" dirty="0">
                <a:solidFill>
                  <a:schemeClr val="accent4">
                    <a:lumMod val="75000"/>
                  </a:schemeClr>
                </a:solidFill>
                <a:effectLst/>
                <a:latin typeface="+mn-ea"/>
                <a:cs typeface="Arial" panose="020B0604020202020204" pitchFamily="34" charset="0"/>
              </a:rPr>
              <a:t>装飾</a:t>
            </a:r>
            <a:r>
              <a:rPr lang="ja-JP" altLang="en-US" kern="150" dirty="0">
                <a:solidFill>
                  <a:schemeClr val="accent4">
                    <a:lumMod val="75000"/>
                  </a:schemeClr>
                </a:solidFill>
                <a:latin typeface="+mn-ea"/>
                <a:cs typeface="Arial" panose="020B0604020202020204" pitchFamily="34" charset="0"/>
              </a:rPr>
              <a:t>　　　</a:t>
            </a:r>
            <a:r>
              <a:rPr lang="ja-JP" altLang="en-US" kern="150" dirty="0">
                <a:solidFill>
                  <a:schemeClr val="accent4">
                    <a:lumMod val="75000"/>
                  </a:schemeClr>
                </a:solidFill>
                <a:effectLst/>
                <a:latin typeface="+mn-ea"/>
                <a:cs typeface="Arial" panose="020B0604020202020204" pitchFamily="34" charset="0"/>
              </a:rPr>
              <a:t> </a:t>
            </a:r>
            <a:endParaRPr lang="en-US" altLang="ja-JP" kern="150" dirty="0">
              <a:solidFill>
                <a:schemeClr val="accent4">
                  <a:lumMod val="75000"/>
                </a:schemeClr>
              </a:solidFill>
              <a:effectLst/>
              <a:latin typeface="+mn-ea"/>
              <a:cs typeface="Arial" panose="020B0604020202020204" pitchFamily="34" charset="0"/>
            </a:endParaRPr>
          </a:p>
          <a:p>
            <a:pPr marL="0" indent="0">
              <a:lnSpc>
                <a:spcPct val="120000"/>
              </a:lnSpc>
              <a:buNone/>
            </a:pPr>
            <a:r>
              <a:rPr lang="ja-JP" altLang="en-US" kern="150" dirty="0">
                <a:solidFill>
                  <a:schemeClr val="accent4">
                    <a:lumMod val="75000"/>
                  </a:schemeClr>
                </a:solidFill>
                <a:effectLst/>
                <a:latin typeface="+mn-ea"/>
                <a:cs typeface="Arial" panose="020B0604020202020204" pitchFamily="34" charset="0"/>
              </a:rPr>
              <a:t>　　</a:t>
            </a:r>
            <a:r>
              <a:rPr lang="ja-JP" altLang="ja-JP" kern="150" dirty="0">
                <a:solidFill>
                  <a:schemeClr val="accent4">
                    <a:lumMod val="75000"/>
                  </a:schemeClr>
                </a:solidFill>
                <a:effectLst/>
                <a:latin typeface="+mn-ea"/>
                <a:cs typeface="Arial" panose="020B0604020202020204" pitchFamily="34" charset="0"/>
              </a:rPr>
              <a:t>・</a:t>
            </a:r>
            <a:r>
              <a:rPr lang="ja-JP" altLang="en-US" kern="150" dirty="0">
                <a:solidFill>
                  <a:schemeClr val="accent4">
                    <a:lumMod val="75000"/>
                  </a:schemeClr>
                </a:solidFill>
                <a:effectLst/>
                <a:latin typeface="+mn-ea"/>
                <a:cs typeface="Arial" panose="020B0604020202020204" pitchFamily="34" charset="0"/>
              </a:rPr>
              <a:t>８号館</a:t>
            </a:r>
            <a:r>
              <a:rPr lang="ja-JP" altLang="ja-JP" kern="150" dirty="0">
                <a:solidFill>
                  <a:schemeClr val="accent4">
                    <a:lumMod val="75000"/>
                  </a:schemeClr>
                </a:solidFill>
                <a:effectLst/>
                <a:latin typeface="+mn-ea"/>
                <a:cs typeface="Arial" panose="020B0604020202020204" pitchFamily="34" charset="0"/>
              </a:rPr>
              <a:t>ステージ装飾</a:t>
            </a:r>
            <a:r>
              <a:rPr lang="ja-JP" altLang="en-US" kern="150" dirty="0">
                <a:solidFill>
                  <a:schemeClr val="accent4">
                    <a:lumMod val="75000"/>
                  </a:schemeClr>
                </a:solidFill>
                <a:latin typeface="+mn-ea"/>
                <a:cs typeface="Arial" panose="020B0604020202020204" pitchFamily="34" charset="0"/>
              </a:rPr>
              <a:t>　　　　</a:t>
            </a:r>
            <a:r>
              <a:rPr lang="ja-JP" altLang="ja-JP" kern="150" dirty="0">
                <a:solidFill>
                  <a:schemeClr val="accent4">
                    <a:lumMod val="75000"/>
                  </a:schemeClr>
                </a:solidFill>
                <a:effectLst/>
                <a:latin typeface="+mn-ea"/>
                <a:cs typeface="Arial" panose="020B0604020202020204" pitchFamily="34" charset="0"/>
              </a:rPr>
              <a:t>　</a:t>
            </a:r>
            <a:r>
              <a:rPr lang="ja-JP" altLang="en-US" kern="150" dirty="0">
                <a:solidFill>
                  <a:schemeClr val="accent4">
                    <a:lumMod val="75000"/>
                  </a:schemeClr>
                </a:solidFill>
                <a:latin typeface="+mn-ea"/>
                <a:cs typeface="Arial" panose="020B0604020202020204" pitchFamily="34" charset="0"/>
              </a:rPr>
              <a:t>　　　・書き込み式の看板　</a:t>
            </a:r>
            <a:endParaRPr lang="ja-JP" altLang="ja-JP" kern="150" dirty="0">
              <a:solidFill>
                <a:schemeClr val="accent4">
                  <a:lumMod val="75000"/>
                </a:schemeClr>
              </a:solidFill>
              <a:effectLst/>
              <a:latin typeface="+mn-ea"/>
              <a:cs typeface="Arial" panose="020B0604020202020204" pitchFamily="34" charset="0"/>
            </a:endParaRPr>
          </a:p>
          <a:p>
            <a:pPr marL="0" indent="0">
              <a:lnSpc>
                <a:spcPct val="120000"/>
              </a:lnSpc>
              <a:buNone/>
            </a:pPr>
            <a:r>
              <a:rPr lang="ja-JP" altLang="en-US" kern="150" dirty="0">
                <a:solidFill>
                  <a:schemeClr val="accent4">
                    <a:lumMod val="75000"/>
                  </a:schemeClr>
                </a:solidFill>
                <a:effectLst/>
                <a:latin typeface="+mn-ea"/>
                <a:cs typeface="Arial" panose="020B0604020202020204" pitchFamily="34" charset="0"/>
              </a:rPr>
              <a:t>　</a:t>
            </a:r>
            <a:r>
              <a:rPr lang="ja-JP" altLang="ja-JP" kern="150" dirty="0">
                <a:solidFill>
                  <a:schemeClr val="accent4">
                    <a:lumMod val="75000"/>
                  </a:schemeClr>
                </a:solidFill>
                <a:effectLst/>
                <a:latin typeface="+mn-ea"/>
                <a:cs typeface="Arial" panose="020B0604020202020204" pitchFamily="34" charset="0"/>
              </a:rPr>
              <a:t>　・</a:t>
            </a:r>
            <a:r>
              <a:rPr lang="ja-JP" altLang="en-US" kern="150" dirty="0">
                <a:solidFill>
                  <a:schemeClr val="accent4">
                    <a:lumMod val="75000"/>
                  </a:schemeClr>
                </a:solidFill>
                <a:effectLst/>
                <a:latin typeface="+mn-ea"/>
                <a:cs typeface="Arial" panose="020B0604020202020204" pitchFamily="34" charset="0"/>
              </a:rPr>
              <a:t>第２体育館</a:t>
            </a:r>
            <a:r>
              <a:rPr lang="ja-JP" altLang="ja-JP" kern="150" dirty="0">
                <a:solidFill>
                  <a:schemeClr val="accent4">
                    <a:lumMod val="75000"/>
                  </a:schemeClr>
                </a:solidFill>
                <a:effectLst/>
                <a:latin typeface="+mn-ea"/>
                <a:cs typeface="Arial" panose="020B0604020202020204" pitchFamily="34" charset="0"/>
              </a:rPr>
              <a:t>ステージ装飾</a:t>
            </a:r>
            <a:r>
              <a:rPr lang="ja-JP" altLang="en-US" kern="150" dirty="0">
                <a:solidFill>
                  <a:schemeClr val="accent4">
                    <a:lumMod val="75000"/>
                  </a:schemeClr>
                </a:solidFill>
                <a:effectLst/>
                <a:latin typeface="+mn-ea"/>
                <a:cs typeface="Arial" panose="020B0604020202020204" pitchFamily="34" charset="0"/>
              </a:rPr>
              <a:t>　　　　　・規制看板</a:t>
            </a:r>
            <a:endParaRPr lang="ja-JP" altLang="ja-JP" kern="150" dirty="0">
              <a:solidFill>
                <a:schemeClr val="accent4">
                  <a:lumMod val="75000"/>
                </a:schemeClr>
              </a:solidFill>
              <a:latin typeface="+mn-ea"/>
              <a:cs typeface="Arial" panose="020B0604020202020204" pitchFamily="34" charset="0"/>
            </a:endParaRPr>
          </a:p>
          <a:p>
            <a:pPr marL="0" indent="0">
              <a:lnSpc>
                <a:spcPct val="120000"/>
              </a:lnSpc>
              <a:buNone/>
            </a:pPr>
            <a:r>
              <a:rPr lang="ja-JP" altLang="en-US" kern="150" dirty="0">
                <a:solidFill>
                  <a:schemeClr val="accent4">
                    <a:lumMod val="75000"/>
                  </a:schemeClr>
                </a:solidFill>
                <a:latin typeface="+mn-ea"/>
                <a:cs typeface="Arial" panose="020B0604020202020204" pitchFamily="34" charset="0"/>
              </a:rPr>
              <a:t>　　・教室企画の宣伝看　</a:t>
            </a:r>
            <a:endParaRPr lang="ja-JP" altLang="ja-JP" sz="2600" dirty="0"/>
          </a:p>
        </p:txBody>
      </p:sp>
      <p:sp>
        <p:nvSpPr>
          <p:cNvPr id="5" name="タイトル 1">
            <a:extLst>
              <a:ext uri="{FF2B5EF4-FFF2-40B4-BE49-F238E27FC236}">
                <a16:creationId xmlns:a16="http://schemas.microsoft.com/office/drawing/2014/main" id="{D23621C3-4BCE-5CB2-2149-92860D797A41}"/>
              </a:ext>
            </a:extLst>
          </p:cNvPr>
          <p:cNvSpPr>
            <a:spLocks noGrp="1"/>
          </p:cNvSpPr>
          <p:nvPr>
            <p:ph type="title"/>
          </p:nvPr>
        </p:nvSpPr>
        <p:spPr>
          <a:xfrm>
            <a:off x="838200" y="365125"/>
            <a:ext cx="10515600" cy="1325563"/>
          </a:xfrm>
        </p:spPr>
        <p:txBody>
          <a:bodyPr/>
          <a:lstStyle/>
          <a:p>
            <a:r>
              <a:rPr kumimoji="1" lang="en-US" altLang="ja-JP" dirty="0"/>
              <a:t>3.</a:t>
            </a:r>
            <a:r>
              <a:rPr lang="ja-JP" altLang="en-US" dirty="0"/>
              <a:t> 第２０回ふたば祭　情報宣伝局総括</a:t>
            </a:r>
            <a:endParaRPr kumimoji="1" lang="ja-JP" altLang="en-US" dirty="0"/>
          </a:p>
        </p:txBody>
      </p:sp>
    </p:spTree>
    <p:extLst>
      <p:ext uri="{BB962C8B-B14F-4D97-AF65-F5344CB8AC3E}">
        <p14:creationId xmlns:p14="http://schemas.microsoft.com/office/powerpoint/2010/main" val="392904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CB3C28-366E-F67E-3A34-F8084286C746}"/>
            </a:ext>
          </a:extLst>
        </p:cNvPr>
        <p:cNvGrpSpPr/>
        <p:nvPr/>
      </p:nvGrpSpPr>
      <p:grpSpPr>
        <a:xfrm>
          <a:off x="0" y="0"/>
          <a:ext cx="0" cy="0"/>
          <a:chOff x="0" y="0"/>
          <a:chExt cx="0" cy="0"/>
        </a:xfrm>
      </p:grpSpPr>
      <p:sp>
        <p:nvSpPr>
          <p:cNvPr id="8" name="楕円 7">
            <a:extLst>
              <a:ext uri="{FF2B5EF4-FFF2-40B4-BE49-F238E27FC236}">
                <a16:creationId xmlns:a16="http://schemas.microsoft.com/office/drawing/2014/main" id="{0F9E3D0E-DB31-F901-A468-9035F66997DC}"/>
              </a:ext>
            </a:extLst>
          </p:cNvPr>
          <p:cNvSpPr/>
          <p:nvPr/>
        </p:nvSpPr>
        <p:spPr>
          <a:xfrm>
            <a:off x="5996940" y="3356703"/>
            <a:ext cx="5116286" cy="32084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4FA396B2-BBE5-2523-25FE-1C0889D4BABC}"/>
              </a:ext>
            </a:extLst>
          </p:cNvPr>
          <p:cNvSpPr/>
          <p:nvPr/>
        </p:nvSpPr>
        <p:spPr>
          <a:xfrm>
            <a:off x="640080" y="3429000"/>
            <a:ext cx="5116286" cy="306387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F73E7082-224A-B4E6-5313-56FAAB958D62}"/>
              </a:ext>
            </a:extLst>
          </p:cNvPr>
          <p:cNvSpPr>
            <a:spLocks noGrp="1"/>
          </p:cNvSpPr>
          <p:nvPr>
            <p:ph idx="1"/>
          </p:nvPr>
        </p:nvSpPr>
        <p:spPr>
          <a:xfrm>
            <a:off x="640080" y="1600927"/>
            <a:ext cx="10713720" cy="4811843"/>
          </a:xfrm>
          <a:ln>
            <a:noFill/>
          </a:ln>
        </p:spPr>
        <p:txBody>
          <a:bodyPr/>
          <a:lstStyle/>
          <a:p>
            <a:pPr marL="0" indent="0">
              <a:buNone/>
            </a:pPr>
            <a:r>
              <a:rPr kumimoji="1" lang="en-US" altLang="ja-JP" sz="3600" dirty="0"/>
              <a:t>(2)</a:t>
            </a:r>
            <a:r>
              <a:rPr kumimoji="1" lang="ja-JP" altLang="en-US" sz="3600" dirty="0"/>
              <a:t>　変更点</a:t>
            </a:r>
            <a:endParaRPr kumimoji="1" lang="en-US" altLang="ja-JP" sz="3600" dirty="0"/>
          </a:p>
          <a:p>
            <a:pPr marL="0" indent="0" algn="dist">
              <a:buNone/>
            </a:pPr>
            <a:r>
              <a:rPr lang="ja-JP" altLang="en-US" sz="2800" dirty="0"/>
              <a:t>前回の学祭を踏まえてコスト削減やよりよい宣伝効果、わかりやすい会場案内等ができるように改善点を見直し、いくつか変更を行った。</a:t>
            </a:r>
            <a:endParaRPr lang="en-US" altLang="ja-JP" sz="2800" dirty="0"/>
          </a:p>
        </p:txBody>
      </p:sp>
      <p:sp>
        <p:nvSpPr>
          <p:cNvPr id="5" name="タイトル 1">
            <a:extLst>
              <a:ext uri="{FF2B5EF4-FFF2-40B4-BE49-F238E27FC236}">
                <a16:creationId xmlns:a16="http://schemas.microsoft.com/office/drawing/2014/main" id="{A794051A-D926-FA20-5099-5B760433A0EB}"/>
              </a:ext>
            </a:extLst>
          </p:cNvPr>
          <p:cNvSpPr>
            <a:spLocks noGrp="1"/>
          </p:cNvSpPr>
          <p:nvPr>
            <p:ph type="title"/>
          </p:nvPr>
        </p:nvSpPr>
        <p:spPr>
          <a:xfrm>
            <a:off x="838200" y="365125"/>
            <a:ext cx="10515600" cy="1325563"/>
          </a:xfrm>
        </p:spPr>
        <p:txBody>
          <a:bodyPr/>
          <a:lstStyle/>
          <a:p>
            <a:r>
              <a:rPr kumimoji="1" lang="en-US" altLang="ja-JP" dirty="0"/>
              <a:t>3.</a:t>
            </a:r>
            <a:r>
              <a:rPr lang="ja-JP" altLang="en-US" dirty="0"/>
              <a:t> 第２０回ふたば祭　情報宣伝局総括</a:t>
            </a:r>
            <a:endParaRPr kumimoji="1" lang="ja-JP" altLang="en-US" dirty="0"/>
          </a:p>
        </p:txBody>
      </p:sp>
      <p:sp>
        <p:nvSpPr>
          <p:cNvPr id="2" name="テキスト ボックス 1">
            <a:extLst>
              <a:ext uri="{FF2B5EF4-FFF2-40B4-BE49-F238E27FC236}">
                <a16:creationId xmlns:a16="http://schemas.microsoft.com/office/drawing/2014/main" id="{1E37C52A-4567-4D5D-94D1-D536B10C4CFF}"/>
              </a:ext>
            </a:extLst>
          </p:cNvPr>
          <p:cNvSpPr txBox="1"/>
          <p:nvPr/>
        </p:nvSpPr>
        <p:spPr>
          <a:xfrm>
            <a:off x="1777637" y="3971759"/>
            <a:ext cx="2841171" cy="523220"/>
          </a:xfrm>
          <a:prstGeom prst="rect">
            <a:avLst/>
          </a:prstGeom>
          <a:noFill/>
        </p:spPr>
        <p:txBody>
          <a:bodyPr wrap="square" rtlCol="0">
            <a:spAutoFit/>
          </a:bodyPr>
          <a:lstStyle/>
          <a:p>
            <a:r>
              <a:rPr kumimoji="1" lang="ja-JP" altLang="en-US" sz="2800" b="1" dirty="0">
                <a:solidFill>
                  <a:schemeClr val="accent4">
                    <a:lumMod val="75000"/>
                  </a:schemeClr>
                </a:solidFill>
              </a:rPr>
              <a:t>よりよい宣伝効果</a:t>
            </a:r>
          </a:p>
        </p:txBody>
      </p:sp>
      <p:sp>
        <p:nvSpPr>
          <p:cNvPr id="6" name="テキスト ボックス 5">
            <a:extLst>
              <a:ext uri="{FF2B5EF4-FFF2-40B4-BE49-F238E27FC236}">
                <a16:creationId xmlns:a16="http://schemas.microsoft.com/office/drawing/2014/main" id="{B667EAE2-14B6-2DB7-D568-AC4F3CA60D94}"/>
              </a:ext>
            </a:extLst>
          </p:cNvPr>
          <p:cNvSpPr txBox="1"/>
          <p:nvPr/>
        </p:nvSpPr>
        <p:spPr>
          <a:xfrm>
            <a:off x="6795703" y="3971759"/>
            <a:ext cx="3957177" cy="523220"/>
          </a:xfrm>
          <a:prstGeom prst="rect">
            <a:avLst/>
          </a:prstGeom>
          <a:noFill/>
        </p:spPr>
        <p:txBody>
          <a:bodyPr wrap="square" rtlCol="0">
            <a:spAutoFit/>
          </a:bodyPr>
          <a:lstStyle/>
          <a:p>
            <a:r>
              <a:rPr kumimoji="1" lang="ja-JP" altLang="en-US" sz="2800" b="1" dirty="0">
                <a:solidFill>
                  <a:schemeClr val="accent4">
                    <a:lumMod val="75000"/>
                  </a:schemeClr>
                </a:solidFill>
              </a:rPr>
              <a:t>わかりやすい会場案内</a:t>
            </a:r>
          </a:p>
        </p:txBody>
      </p:sp>
      <p:sp>
        <p:nvSpPr>
          <p:cNvPr id="10" name="テキスト ボックス 9">
            <a:extLst>
              <a:ext uri="{FF2B5EF4-FFF2-40B4-BE49-F238E27FC236}">
                <a16:creationId xmlns:a16="http://schemas.microsoft.com/office/drawing/2014/main" id="{898A03A8-36BB-EC82-639E-1346C15F9F18}"/>
              </a:ext>
            </a:extLst>
          </p:cNvPr>
          <p:cNvSpPr txBox="1"/>
          <p:nvPr/>
        </p:nvSpPr>
        <p:spPr>
          <a:xfrm>
            <a:off x="1344659" y="4473196"/>
            <a:ext cx="3947703" cy="1311193"/>
          </a:xfrm>
          <a:prstGeom prst="rect">
            <a:avLst/>
          </a:prstGeom>
          <a:noFill/>
        </p:spPr>
        <p:txBody>
          <a:bodyPr wrap="square" rtlCol="0">
            <a:spAutoFit/>
          </a:bodyPr>
          <a:lstStyle/>
          <a:p>
            <a:pPr>
              <a:lnSpc>
                <a:spcPct val="150000"/>
              </a:lnSpc>
            </a:pPr>
            <a:r>
              <a:rPr kumimoji="1" lang="ja-JP" altLang="en-US" sz="2400" dirty="0"/>
              <a:t>・</a:t>
            </a:r>
            <a:r>
              <a:rPr kumimoji="1" lang="ja-JP" altLang="en-US" sz="2800" dirty="0"/>
              <a:t>旧教養地区前正門看板</a:t>
            </a:r>
            <a:endParaRPr kumimoji="1" lang="en-US" altLang="ja-JP" sz="2800" dirty="0"/>
          </a:p>
          <a:p>
            <a:pPr>
              <a:lnSpc>
                <a:spcPct val="150000"/>
              </a:lnSpc>
            </a:pPr>
            <a:r>
              <a:rPr lang="ja-JP" altLang="en-US" sz="2800" dirty="0"/>
              <a:t>・教室企画宣伝看板</a:t>
            </a:r>
            <a:endParaRPr kumimoji="1" lang="ja-JP" altLang="en-US" sz="2800" dirty="0"/>
          </a:p>
        </p:txBody>
      </p:sp>
      <p:sp>
        <p:nvSpPr>
          <p:cNvPr id="12" name="テキスト ボックス 11">
            <a:extLst>
              <a:ext uri="{FF2B5EF4-FFF2-40B4-BE49-F238E27FC236}">
                <a16:creationId xmlns:a16="http://schemas.microsoft.com/office/drawing/2014/main" id="{D0D8B6F4-2A01-5568-C030-406592E79901}"/>
              </a:ext>
            </a:extLst>
          </p:cNvPr>
          <p:cNvSpPr txBox="1"/>
          <p:nvPr/>
        </p:nvSpPr>
        <p:spPr>
          <a:xfrm>
            <a:off x="6971523" y="4454438"/>
            <a:ext cx="3605535" cy="1311193"/>
          </a:xfrm>
          <a:prstGeom prst="rect">
            <a:avLst/>
          </a:prstGeom>
          <a:noFill/>
        </p:spPr>
        <p:txBody>
          <a:bodyPr wrap="square" rtlCol="0">
            <a:spAutoFit/>
          </a:bodyPr>
          <a:lstStyle/>
          <a:p>
            <a:pPr>
              <a:lnSpc>
                <a:spcPct val="150000"/>
              </a:lnSpc>
            </a:pPr>
            <a:r>
              <a:rPr kumimoji="1" lang="ja-JP" altLang="en-US" sz="2800" dirty="0"/>
              <a:t>・第</a:t>
            </a:r>
            <a:r>
              <a:rPr kumimoji="1" lang="en-US" altLang="ja-JP" sz="2800" dirty="0"/>
              <a:t>2</a:t>
            </a:r>
            <a:r>
              <a:rPr kumimoji="1" lang="ja-JP" altLang="en-US" sz="2800" dirty="0"/>
              <a:t>体育館入口看板</a:t>
            </a:r>
            <a:endParaRPr kumimoji="1" lang="en-US" altLang="ja-JP" sz="2800" dirty="0"/>
          </a:p>
          <a:p>
            <a:pPr>
              <a:lnSpc>
                <a:spcPct val="150000"/>
              </a:lnSpc>
            </a:pPr>
            <a:r>
              <a:rPr lang="ja-JP" altLang="en-US" sz="2800" dirty="0"/>
              <a:t>・矢印看板</a:t>
            </a:r>
            <a:endParaRPr kumimoji="1" lang="ja-JP" altLang="en-US" sz="2800" dirty="0"/>
          </a:p>
        </p:txBody>
      </p:sp>
    </p:spTree>
    <p:extLst>
      <p:ext uri="{BB962C8B-B14F-4D97-AF65-F5344CB8AC3E}">
        <p14:creationId xmlns:p14="http://schemas.microsoft.com/office/powerpoint/2010/main" val="1822882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C47BAD-71B9-3F90-7923-E26463152590}"/>
            </a:ext>
          </a:extLst>
        </p:cNvPr>
        <p:cNvGrpSpPr/>
        <p:nvPr/>
      </p:nvGrpSpPr>
      <p:grpSpPr>
        <a:xfrm>
          <a:off x="0" y="0"/>
          <a:ext cx="0" cy="0"/>
          <a:chOff x="0" y="0"/>
          <a:chExt cx="0" cy="0"/>
        </a:xfrm>
      </p:grpSpPr>
      <p:sp>
        <p:nvSpPr>
          <p:cNvPr id="10" name="思考の吹き出し: 雲形 9">
            <a:extLst>
              <a:ext uri="{FF2B5EF4-FFF2-40B4-BE49-F238E27FC236}">
                <a16:creationId xmlns:a16="http://schemas.microsoft.com/office/drawing/2014/main" id="{2666AA5B-B5C4-A7D3-36EC-27D7941DBC86}"/>
              </a:ext>
            </a:extLst>
          </p:cNvPr>
          <p:cNvSpPr/>
          <p:nvPr/>
        </p:nvSpPr>
        <p:spPr>
          <a:xfrm>
            <a:off x="6988747" y="1504795"/>
            <a:ext cx="4936676" cy="2614560"/>
          </a:xfrm>
          <a:prstGeom prst="cloudCallout">
            <a:avLst>
              <a:gd name="adj1" fmla="val -53468"/>
              <a:gd name="adj2" fmla="val 61251"/>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CD6B38B5-AC21-A54B-8358-4206A1B4CDEB}"/>
              </a:ext>
            </a:extLst>
          </p:cNvPr>
          <p:cNvSpPr>
            <a:spLocks noGrp="1"/>
          </p:cNvSpPr>
          <p:nvPr>
            <p:ph idx="1"/>
          </p:nvPr>
        </p:nvSpPr>
        <p:spPr>
          <a:xfrm>
            <a:off x="838200" y="1590261"/>
            <a:ext cx="10217727" cy="695739"/>
          </a:xfrm>
        </p:spPr>
        <p:txBody>
          <a:bodyPr/>
          <a:lstStyle/>
          <a:p>
            <a:pPr marL="0" indent="0">
              <a:buNone/>
            </a:pPr>
            <a:r>
              <a:rPr kumimoji="1" lang="en-US" altLang="ja-JP" sz="3600" dirty="0"/>
              <a:t>(3)</a:t>
            </a:r>
            <a:r>
              <a:rPr kumimoji="1" lang="ja-JP" altLang="en-US" sz="3600" dirty="0"/>
              <a:t>　総括</a:t>
            </a:r>
            <a:endParaRPr kumimoji="1" lang="en-US" altLang="ja-JP" sz="3600" dirty="0"/>
          </a:p>
          <a:p>
            <a:pPr marL="0" indent="0">
              <a:buNone/>
            </a:pPr>
            <a:endParaRPr lang="en-US" altLang="ja-JP" sz="3600" dirty="0"/>
          </a:p>
          <a:p>
            <a:pPr marL="0" indent="0">
              <a:buNone/>
            </a:pPr>
            <a:endParaRPr kumimoji="1" lang="en-US" altLang="ja-JP" sz="3600" dirty="0"/>
          </a:p>
          <a:p>
            <a:pPr marL="0" indent="0">
              <a:buNone/>
            </a:pPr>
            <a:endParaRPr kumimoji="1" lang="en-US" altLang="ja-JP" sz="3600" dirty="0"/>
          </a:p>
        </p:txBody>
      </p:sp>
      <p:sp>
        <p:nvSpPr>
          <p:cNvPr id="5" name="タイトル 1">
            <a:extLst>
              <a:ext uri="{FF2B5EF4-FFF2-40B4-BE49-F238E27FC236}">
                <a16:creationId xmlns:a16="http://schemas.microsoft.com/office/drawing/2014/main" id="{52DD1DE7-FBCF-A250-3DD5-0F613D23D33F}"/>
              </a:ext>
            </a:extLst>
          </p:cNvPr>
          <p:cNvSpPr>
            <a:spLocks noGrp="1"/>
          </p:cNvSpPr>
          <p:nvPr>
            <p:ph type="title"/>
          </p:nvPr>
        </p:nvSpPr>
        <p:spPr>
          <a:xfrm>
            <a:off x="838200" y="365125"/>
            <a:ext cx="10515600" cy="1325563"/>
          </a:xfrm>
        </p:spPr>
        <p:txBody>
          <a:bodyPr/>
          <a:lstStyle/>
          <a:p>
            <a:r>
              <a:rPr kumimoji="1" lang="en-US" altLang="ja-JP" dirty="0"/>
              <a:t>3.</a:t>
            </a:r>
            <a:r>
              <a:rPr lang="ja-JP" altLang="en-US" dirty="0"/>
              <a:t> 第２０回ふたば祭　情報宣伝局総括</a:t>
            </a:r>
            <a:endParaRPr kumimoji="1" lang="ja-JP" altLang="en-US" dirty="0"/>
          </a:p>
        </p:txBody>
      </p:sp>
      <p:sp>
        <p:nvSpPr>
          <p:cNvPr id="2" name="テキスト ボックス 1">
            <a:extLst>
              <a:ext uri="{FF2B5EF4-FFF2-40B4-BE49-F238E27FC236}">
                <a16:creationId xmlns:a16="http://schemas.microsoft.com/office/drawing/2014/main" id="{50D6245B-1061-D399-B324-66DC38DD14EE}"/>
              </a:ext>
            </a:extLst>
          </p:cNvPr>
          <p:cNvSpPr txBox="1"/>
          <p:nvPr/>
        </p:nvSpPr>
        <p:spPr>
          <a:xfrm>
            <a:off x="1148441" y="2321592"/>
            <a:ext cx="6030686" cy="2154436"/>
          </a:xfrm>
          <a:prstGeom prst="rect">
            <a:avLst/>
          </a:prstGeom>
          <a:noFill/>
        </p:spPr>
        <p:txBody>
          <a:bodyPr wrap="square" rtlCol="0">
            <a:spAutoFit/>
          </a:bodyPr>
          <a:lstStyle/>
          <a:p>
            <a:pPr marL="0" indent="0">
              <a:buNone/>
            </a:pPr>
            <a:r>
              <a:rPr lang="ja-JP" altLang="en-US" sz="3200" dirty="0"/>
              <a:t>良かった点</a:t>
            </a:r>
            <a:endParaRPr lang="en-US" altLang="ja-JP" sz="3200" dirty="0"/>
          </a:p>
          <a:p>
            <a:pPr marL="0" indent="0">
              <a:buNone/>
            </a:pPr>
            <a:r>
              <a:rPr lang="ja-JP" altLang="en-US" sz="2800" dirty="0"/>
              <a:t>装飾による華やかな空間の提供</a:t>
            </a:r>
            <a:endParaRPr lang="en-US" altLang="ja-JP" sz="2800" dirty="0"/>
          </a:p>
          <a:p>
            <a:pPr marL="0" indent="0">
              <a:buNone/>
            </a:pPr>
            <a:r>
              <a:rPr kumimoji="1" lang="ja-JP" altLang="en-US" sz="2800" dirty="0"/>
              <a:t>全体マップや矢印看板による動線案内</a:t>
            </a:r>
            <a:endParaRPr kumimoji="1" lang="en-US" altLang="ja-JP" sz="2800" dirty="0"/>
          </a:p>
          <a:p>
            <a:pPr marL="0" indent="0">
              <a:buNone/>
            </a:pPr>
            <a:endParaRPr kumimoji="1" lang="en-US" altLang="ja-JP" sz="2800" dirty="0"/>
          </a:p>
          <a:p>
            <a:endParaRPr kumimoji="1" lang="ja-JP" altLang="en-US" dirty="0"/>
          </a:p>
        </p:txBody>
      </p:sp>
      <p:sp>
        <p:nvSpPr>
          <p:cNvPr id="4" name="テキスト ボックス 3">
            <a:extLst>
              <a:ext uri="{FF2B5EF4-FFF2-40B4-BE49-F238E27FC236}">
                <a16:creationId xmlns:a16="http://schemas.microsoft.com/office/drawing/2014/main" id="{5464B712-4D40-07BE-CDB6-B75F9DA9F7D4}"/>
              </a:ext>
            </a:extLst>
          </p:cNvPr>
          <p:cNvSpPr txBox="1"/>
          <p:nvPr/>
        </p:nvSpPr>
        <p:spPr>
          <a:xfrm>
            <a:off x="1148441" y="4169229"/>
            <a:ext cx="11228615" cy="1446550"/>
          </a:xfrm>
          <a:prstGeom prst="rect">
            <a:avLst/>
          </a:prstGeom>
          <a:noFill/>
        </p:spPr>
        <p:txBody>
          <a:bodyPr wrap="square" rtlCol="0">
            <a:spAutoFit/>
          </a:bodyPr>
          <a:lstStyle/>
          <a:p>
            <a:r>
              <a:rPr kumimoji="1" lang="ja-JP" altLang="en-US" sz="3200" dirty="0"/>
              <a:t>改善点</a:t>
            </a:r>
            <a:endParaRPr kumimoji="1" lang="en-US" altLang="ja-JP" sz="3200" dirty="0"/>
          </a:p>
          <a:p>
            <a:r>
              <a:rPr kumimoji="1" lang="ja-JP" altLang="en-US" sz="2800" dirty="0"/>
              <a:t>学祭やそれに関する情報をもっと広く周知する工夫</a:t>
            </a:r>
            <a:endParaRPr kumimoji="1" lang="en-US" altLang="ja-JP" sz="2800" dirty="0"/>
          </a:p>
          <a:p>
            <a:r>
              <a:rPr lang="ja-JP" altLang="en-US" sz="2800" dirty="0"/>
              <a:t>エンターテイメント要素の看板数の増加</a:t>
            </a:r>
            <a:endParaRPr lang="en-US" altLang="ja-JP" sz="2800" dirty="0"/>
          </a:p>
        </p:txBody>
      </p:sp>
      <p:sp>
        <p:nvSpPr>
          <p:cNvPr id="6" name="正方形/長方形 5">
            <a:extLst>
              <a:ext uri="{FF2B5EF4-FFF2-40B4-BE49-F238E27FC236}">
                <a16:creationId xmlns:a16="http://schemas.microsoft.com/office/drawing/2014/main" id="{3101D916-2DF2-6B83-78D3-BF665ABD97AC}"/>
              </a:ext>
            </a:extLst>
          </p:cNvPr>
          <p:cNvSpPr/>
          <p:nvPr/>
        </p:nvSpPr>
        <p:spPr>
          <a:xfrm>
            <a:off x="1091291" y="2383198"/>
            <a:ext cx="114302" cy="49780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BC8E717-1D9B-6F81-063F-38595922F7F6}"/>
              </a:ext>
            </a:extLst>
          </p:cNvPr>
          <p:cNvSpPr/>
          <p:nvPr/>
        </p:nvSpPr>
        <p:spPr>
          <a:xfrm>
            <a:off x="1091291" y="4204821"/>
            <a:ext cx="114302" cy="497808"/>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CC53CCC-307A-B43D-74F6-DAFC835362C7}"/>
              </a:ext>
            </a:extLst>
          </p:cNvPr>
          <p:cNvSpPr txBox="1"/>
          <p:nvPr/>
        </p:nvSpPr>
        <p:spPr>
          <a:xfrm>
            <a:off x="7346671" y="2090462"/>
            <a:ext cx="4400555" cy="1384995"/>
          </a:xfrm>
          <a:prstGeom prst="rect">
            <a:avLst/>
          </a:prstGeom>
          <a:noFill/>
        </p:spPr>
        <p:txBody>
          <a:bodyPr wrap="square" rtlCol="0">
            <a:spAutoFit/>
          </a:bodyPr>
          <a:lstStyle/>
          <a:p>
            <a:r>
              <a:rPr kumimoji="1" lang="ja-JP" altLang="en-US" sz="2800" dirty="0"/>
              <a:t>看板のデザインのクオリティも含め、よりレベルアップした情報宣伝を！</a:t>
            </a:r>
          </a:p>
        </p:txBody>
      </p:sp>
    </p:spTree>
    <p:extLst>
      <p:ext uri="{BB962C8B-B14F-4D97-AF65-F5344CB8AC3E}">
        <p14:creationId xmlns:p14="http://schemas.microsoft.com/office/powerpoint/2010/main" val="404401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2D9BAE-B30D-9D6C-70A0-06B33D296328}"/>
              </a:ext>
            </a:extLst>
          </p:cNvPr>
          <p:cNvSpPr>
            <a:spLocks noGrp="1"/>
          </p:cNvSpPr>
          <p:nvPr>
            <p:ph type="ctrTitle"/>
          </p:nvPr>
        </p:nvSpPr>
        <p:spPr/>
        <p:txBody>
          <a:bodyPr/>
          <a:lstStyle/>
          <a:p>
            <a:r>
              <a:rPr lang="ja-JP" altLang="en-US" dirty="0">
                <a:latin typeface="ＭＳ Ｐゴシック" panose="020B0600070205080204" pitchFamily="50" charset="-128"/>
                <a:ea typeface="ＭＳ Ｐゴシック" panose="020B0600070205080204" pitchFamily="50" charset="-128"/>
              </a:rPr>
              <a:t>第</a:t>
            </a:r>
            <a:r>
              <a:rPr lang="en-US" altLang="ja-JP" dirty="0">
                <a:latin typeface="ＭＳ Ｐゴシック" panose="020B0600070205080204" pitchFamily="50" charset="-128"/>
                <a:ea typeface="ＭＳ Ｐゴシック" panose="020B0600070205080204" pitchFamily="50" charset="-128"/>
              </a:rPr>
              <a:t>20</a:t>
            </a:r>
            <a:r>
              <a:rPr lang="ja-JP" altLang="en-US" dirty="0">
                <a:latin typeface="ＭＳ Ｐゴシック" panose="020B0600070205080204" pitchFamily="50" charset="-128"/>
                <a:ea typeface="ＭＳ Ｐゴシック" panose="020B0600070205080204" pitchFamily="50" charset="-128"/>
              </a:rPr>
              <a:t>回ふたば祭</a:t>
            </a:r>
            <a:br>
              <a:rPr lang="en-US" altLang="ja-JP" dirty="0">
                <a:latin typeface="ＭＳ Ｐゴシック" panose="020B0600070205080204" pitchFamily="50" charset="-128"/>
                <a:ea typeface="ＭＳ Ｐゴシック" panose="020B0600070205080204" pitchFamily="50" charset="-128"/>
              </a:rPr>
            </a:br>
            <a:r>
              <a:rPr lang="ja-JP" altLang="en-US" dirty="0">
                <a:latin typeface="ＭＳ Ｐゴシック" panose="020B0600070205080204" pitchFamily="50" charset="-128"/>
                <a:ea typeface="ＭＳ Ｐゴシック" panose="020B0600070205080204" pitchFamily="50" charset="-128"/>
              </a:rPr>
              <a:t>収支決算報告</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テキスト プレースホルダー 2">
            <a:extLst>
              <a:ext uri="{FF2B5EF4-FFF2-40B4-BE49-F238E27FC236}">
                <a16:creationId xmlns:a16="http://schemas.microsoft.com/office/drawing/2014/main" id="{29A5D695-5A34-AF35-76EB-340EFB7DC621}"/>
              </a:ext>
            </a:extLst>
          </p:cNvPr>
          <p:cNvSpPr>
            <a:spLocks noGrp="1"/>
          </p:cNvSpPr>
          <p:nvPr>
            <p:ph type="subTitle" idx="1"/>
          </p:nvPr>
        </p:nvSpPr>
        <p:spPr>
          <a:xfrm>
            <a:off x="1524000" y="3602038"/>
            <a:ext cx="9144000" cy="1655762"/>
          </a:xfrm>
        </p:spPr>
        <p:txBody>
          <a:bodyPr/>
          <a:lstStyle/>
          <a:p>
            <a:pPr algn="ctr"/>
            <a:endParaRPr kumimoji="1" lang="en-US" altLang="ja-JP" dirty="0"/>
          </a:p>
          <a:p>
            <a:pPr algn="ctr"/>
            <a:r>
              <a:rPr lang="ja-JP" altLang="en-US" sz="2800" dirty="0">
                <a:solidFill>
                  <a:schemeClr val="bg2">
                    <a:lumMod val="50000"/>
                  </a:schemeClr>
                </a:solidFill>
                <a:latin typeface="ＭＳ Ｐゴシック" panose="020B0600070205080204" pitchFamily="50" charset="-128"/>
                <a:ea typeface="ＭＳ Ｐゴシック" panose="020B0600070205080204" pitchFamily="50" charset="-128"/>
              </a:rPr>
              <a:t>第</a:t>
            </a:r>
            <a:r>
              <a:rPr lang="en-US" altLang="ja-JP" sz="2800" dirty="0">
                <a:solidFill>
                  <a:schemeClr val="bg2">
                    <a:lumMod val="50000"/>
                  </a:schemeClr>
                </a:solidFill>
                <a:latin typeface="ＭＳ Ｐゴシック" panose="020B0600070205080204" pitchFamily="50" charset="-128"/>
                <a:ea typeface="ＭＳ Ｐゴシック" panose="020B0600070205080204" pitchFamily="50" charset="-128"/>
              </a:rPr>
              <a:t>75</a:t>
            </a:r>
            <a:r>
              <a:rPr lang="ja-JP" altLang="en-US" sz="2800" dirty="0">
                <a:solidFill>
                  <a:schemeClr val="bg2">
                    <a:lumMod val="50000"/>
                  </a:schemeClr>
                </a:solidFill>
                <a:latin typeface="ＭＳ Ｐゴシック" panose="020B0600070205080204" pitchFamily="50" charset="-128"/>
                <a:ea typeface="ＭＳ Ｐゴシック" panose="020B0600070205080204" pitchFamily="50" charset="-128"/>
              </a:rPr>
              <a:t>代会計担当　土井琴葉</a:t>
            </a:r>
            <a:endParaRPr kumimoji="1" lang="ja-JP" altLang="en-US" sz="2800" dirty="0">
              <a:solidFill>
                <a:schemeClr val="bg2">
                  <a:lumMod val="50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43231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055621-5009-B3B1-F0A2-029DE5CDD6CB}"/>
              </a:ext>
            </a:extLst>
          </p:cNvPr>
          <p:cNvSpPr>
            <a:spLocks noGrp="1"/>
          </p:cNvSpPr>
          <p:nvPr>
            <p:ph type="title"/>
          </p:nvPr>
        </p:nvSpPr>
        <p:spPr>
          <a:xfrm>
            <a:off x="805540" y="267150"/>
            <a:ext cx="8388000" cy="720000"/>
          </a:xfrm>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4.</a:t>
            </a:r>
            <a:r>
              <a:rPr kumimoji="1" lang="ja-JP" altLang="en-US" dirty="0">
                <a:latin typeface="ＭＳ Ｐゴシック" panose="020B0600070205080204" pitchFamily="50" charset="-128"/>
                <a:ea typeface="ＭＳ Ｐゴシック" panose="020B0600070205080204" pitchFamily="50" charset="-128"/>
              </a:rPr>
              <a:t>第</a:t>
            </a:r>
            <a:r>
              <a:rPr kumimoji="1" lang="en-US" altLang="ja-JP" dirty="0">
                <a:latin typeface="ＭＳ Ｐゴシック" panose="020B0600070205080204" pitchFamily="50" charset="-128"/>
                <a:ea typeface="ＭＳ Ｐゴシック" panose="020B0600070205080204" pitchFamily="50" charset="-128"/>
              </a:rPr>
              <a:t>20</a:t>
            </a:r>
            <a:r>
              <a:rPr kumimoji="1" lang="ja-JP" altLang="en-US" dirty="0">
                <a:latin typeface="ＭＳ Ｐゴシック" panose="020B0600070205080204" pitchFamily="50" charset="-128"/>
                <a:ea typeface="ＭＳ Ｐゴシック" panose="020B0600070205080204" pitchFamily="50" charset="-128"/>
              </a:rPr>
              <a:t>回ふたば祭　収支決算報告</a:t>
            </a:r>
          </a:p>
        </p:txBody>
      </p:sp>
      <p:sp>
        <p:nvSpPr>
          <p:cNvPr id="3" name="コンテンツ プレースホルダー 2">
            <a:extLst>
              <a:ext uri="{FF2B5EF4-FFF2-40B4-BE49-F238E27FC236}">
                <a16:creationId xmlns:a16="http://schemas.microsoft.com/office/drawing/2014/main" id="{15B35800-D102-FF62-60D6-3F4F316CCB86}"/>
              </a:ext>
            </a:extLst>
          </p:cNvPr>
          <p:cNvSpPr>
            <a:spLocks noGrp="1"/>
          </p:cNvSpPr>
          <p:nvPr>
            <p:ph idx="1"/>
          </p:nvPr>
        </p:nvSpPr>
        <p:spPr>
          <a:xfrm>
            <a:off x="838200" y="1107137"/>
            <a:ext cx="10515600" cy="471291"/>
          </a:xfrm>
        </p:spPr>
        <p:txBody>
          <a:bodyPr>
            <a:normAutofit lnSpcReduction="10000"/>
          </a:bodyPr>
          <a:lstStyle/>
          <a:p>
            <a:pPr marL="0" indent="0">
              <a:buNone/>
            </a:pP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収入</a:t>
            </a:r>
            <a:r>
              <a:rPr kumimoji="1"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a:t>
            </a:r>
            <a:r>
              <a:rPr lang="en-US" altLang="ja-JP" sz="1800" dirty="0">
                <a:latin typeface="ＭＳ Ｐゴシック" panose="020B0600070205080204" pitchFamily="50" charset="-128"/>
                <a:ea typeface="ＭＳ Ｐゴシック" panose="020B0600070205080204" pitchFamily="50" charset="-128"/>
              </a:rPr>
              <a:t>(</a:t>
            </a:r>
            <a:r>
              <a:rPr lang="ja-JP" altLang="en-US" sz="1800" dirty="0">
                <a:latin typeface="ＭＳ Ｐゴシック" panose="020B0600070205080204" pitchFamily="50" charset="-128"/>
                <a:ea typeface="ＭＳ Ｐゴシック" panose="020B0600070205080204" pitchFamily="50" charset="-128"/>
              </a:rPr>
              <a:t>単位：円</a:t>
            </a:r>
            <a:r>
              <a:rPr lang="en-US" altLang="ja-JP" sz="1800" dirty="0">
                <a:latin typeface="ＭＳ Ｐゴシック" panose="020B0600070205080204" pitchFamily="50" charset="-128"/>
                <a:ea typeface="ＭＳ Ｐゴシック" panose="020B0600070205080204" pitchFamily="50" charset="-128"/>
              </a:rPr>
              <a:t>)</a:t>
            </a:r>
            <a:endParaRPr kumimoji="1" lang="en-US" altLang="ja-JP" sz="1800" dirty="0">
              <a:latin typeface="ＭＳ Ｐゴシック" panose="020B0600070205080204" pitchFamily="50" charset="-128"/>
              <a:ea typeface="ＭＳ Ｐゴシック" panose="020B0600070205080204" pitchFamily="50" charset="-128"/>
            </a:endParaRPr>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ja-JP" altLang="en-US" dirty="0"/>
          </a:p>
        </p:txBody>
      </p:sp>
      <p:graphicFrame>
        <p:nvGraphicFramePr>
          <p:cNvPr id="5" name="表 5">
            <a:extLst>
              <a:ext uri="{FF2B5EF4-FFF2-40B4-BE49-F238E27FC236}">
                <a16:creationId xmlns:a16="http://schemas.microsoft.com/office/drawing/2014/main" id="{D87AB061-5CFD-043C-A1D9-12EBABE6EF1C}"/>
              </a:ext>
            </a:extLst>
          </p:cNvPr>
          <p:cNvGraphicFramePr>
            <a:graphicFrameLocks noGrp="1"/>
          </p:cNvGraphicFramePr>
          <p:nvPr/>
        </p:nvGraphicFramePr>
        <p:xfrm>
          <a:off x="827314" y="1513112"/>
          <a:ext cx="10526486" cy="4212000"/>
        </p:xfrm>
        <a:graphic>
          <a:graphicData uri="http://schemas.openxmlformats.org/drawingml/2006/table">
            <a:tbl>
              <a:tblPr firstRow="1" bandRow="1"/>
              <a:tblGrid>
                <a:gridCol w="7719786">
                  <a:extLst>
                    <a:ext uri="{9D8B030D-6E8A-4147-A177-3AD203B41FA5}">
                      <a16:colId xmlns:a16="http://schemas.microsoft.com/office/drawing/2014/main" val="2867255990"/>
                    </a:ext>
                  </a:extLst>
                </a:gridCol>
                <a:gridCol w="2806700">
                  <a:extLst>
                    <a:ext uri="{9D8B030D-6E8A-4147-A177-3AD203B41FA5}">
                      <a16:colId xmlns:a16="http://schemas.microsoft.com/office/drawing/2014/main" val="1110967752"/>
                    </a:ext>
                  </a:extLst>
                </a:gridCol>
              </a:tblGrid>
              <a:tr h="468000">
                <a:tc>
                  <a:txBody>
                    <a:bodyPr/>
                    <a:lstStyle/>
                    <a:p>
                      <a:pPr algn="l"/>
                      <a:r>
                        <a:rPr kumimoji="1" lang="ja-JP" altLang="en-US" sz="2400" dirty="0">
                          <a:latin typeface="ＭＳ ゴシック" panose="020B0609070205080204" pitchFamily="49" charset="-128"/>
                          <a:ea typeface="ＭＳ ゴシック" panose="020B0609070205080204" pitchFamily="49" charset="-128"/>
                        </a:rPr>
                        <a:t>第</a:t>
                      </a:r>
                      <a:r>
                        <a:rPr kumimoji="1" lang="en-US" altLang="ja-JP" sz="2400" dirty="0">
                          <a:latin typeface="ＭＳ ゴシック" panose="020B0609070205080204" pitchFamily="49" charset="-128"/>
                          <a:ea typeface="ＭＳ ゴシック" panose="020B0609070205080204" pitchFamily="49" charset="-128"/>
                        </a:rPr>
                        <a:t>74</a:t>
                      </a:r>
                      <a:r>
                        <a:rPr kumimoji="1" lang="ja-JP" altLang="en-US" sz="2400" dirty="0">
                          <a:latin typeface="ＭＳ ゴシック" panose="020B0609070205080204" pitchFamily="49" charset="-128"/>
                          <a:ea typeface="ＭＳ ゴシック" panose="020B0609070205080204" pitchFamily="49" charset="-128"/>
                        </a:rPr>
                        <a:t>回銀杏祭からの繰越金</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4,363,228</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6545256"/>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第</a:t>
                      </a:r>
                      <a:r>
                        <a:rPr kumimoji="1" lang="en-US" altLang="ja-JP" sz="2400" dirty="0">
                          <a:latin typeface="ＭＳ ゴシック" panose="020B0609070205080204" pitchFamily="49" charset="-128"/>
                          <a:ea typeface="ＭＳ ゴシック" panose="020B0609070205080204" pitchFamily="49" charset="-128"/>
                        </a:rPr>
                        <a:t>74</a:t>
                      </a:r>
                      <a:r>
                        <a:rPr kumimoji="1" lang="ja-JP" altLang="en-US" sz="2400" dirty="0">
                          <a:latin typeface="ＭＳ ゴシック" panose="020B0609070205080204" pitchFamily="49" charset="-128"/>
                          <a:ea typeface="ＭＳ ゴシック" panose="020B0609070205080204" pitchFamily="49" charset="-128"/>
                        </a:rPr>
                        <a:t>回銀杏祭からの</a:t>
                      </a:r>
                      <a:r>
                        <a:rPr kumimoji="1" lang="en-US" altLang="ja-JP" sz="2400" dirty="0">
                          <a:latin typeface="ＭＳ ゴシック" panose="020B0609070205080204" pitchFamily="49" charset="-128"/>
                          <a:ea typeface="ＭＳ ゴシック" panose="020B0609070205080204" pitchFamily="49" charset="-128"/>
                        </a:rPr>
                        <a:t>GRF</a:t>
                      </a:r>
                      <a:r>
                        <a:rPr kumimoji="1" lang="ja-JP" altLang="en-US" sz="2400" dirty="0">
                          <a:latin typeface="ＭＳ ゴシック" panose="020B0609070205080204" pitchFamily="49" charset="-128"/>
                          <a:ea typeface="ＭＳ ゴシック" panose="020B0609070205080204" pitchFamily="49" charset="-128"/>
                        </a:rPr>
                        <a:t>繰越金</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200,000</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7765075"/>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全体</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332,694</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220759"/>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企画局</a:t>
                      </a:r>
                      <a:endParaRPr kumimoji="1" lang="en-US" altLang="ja-JP" sz="2000" b="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19,900</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6841385"/>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事務隊</a:t>
                      </a:r>
                      <a:endParaRPr kumimoji="1" lang="ja-JP" altLang="en-US" sz="18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1,412,104</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1424043"/>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協賛隊</a:t>
                      </a:r>
                      <a:endParaRPr kumimoji="1" lang="ja-JP" altLang="en-US" sz="20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274,660</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2157585"/>
                  </a:ext>
                </a:extLst>
              </a:tr>
              <a:tr h="468000">
                <a:tc>
                  <a:txBody>
                    <a:bodyPr/>
                    <a:lstStyle/>
                    <a:p>
                      <a:r>
                        <a:rPr kumimoji="1" lang="en-US" altLang="ja-JP" sz="2400" dirty="0">
                          <a:latin typeface="ＭＳ ゴシック" panose="020B0609070205080204" pitchFamily="49" charset="-128"/>
                          <a:ea typeface="ＭＳ ゴシック" panose="020B0609070205080204" pitchFamily="49" charset="-128"/>
                        </a:rPr>
                        <a:t>GRF</a:t>
                      </a:r>
                      <a:r>
                        <a:rPr kumimoji="1" lang="ja-JP" altLang="en-US" sz="2400" dirty="0">
                          <a:latin typeface="ＭＳ ゴシック" panose="020B0609070205080204" pitchFamily="49" charset="-128"/>
                          <a:ea typeface="ＭＳ ゴシック" panose="020B0609070205080204" pitchFamily="49" charset="-128"/>
                        </a:rPr>
                        <a:t>協賛金</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200,000</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8294637"/>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雑収入</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7,967</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4116558"/>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収入合計</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6,810,553</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614420371"/>
                  </a:ext>
                </a:extLst>
              </a:tr>
            </a:tbl>
          </a:graphicData>
        </a:graphic>
      </p:graphicFrame>
      <p:sp>
        <p:nvSpPr>
          <p:cNvPr id="4" name="テキスト ボックス 3">
            <a:extLst>
              <a:ext uri="{FF2B5EF4-FFF2-40B4-BE49-F238E27FC236}">
                <a16:creationId xmlns:a16="http://schemas.microsoft.com/office/drawing/2014/main" id="{71E1DA2E-90F7-B89F-1476-A761D8C18203}"/>
              </a:ext>
            </a:extLst>
          </p:cNvPr>
          <p:cNvSpPr txBox="1"/>
          <p:nvPr/>
        </p:nvSpPr>
        <p:spPr>
          <a:xfrm>
            <a:off x="805542" y="5731632"/>
            <a:ext cx="10842172" cy="646331"/>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参考：第</a:t>
            </a:r>
            <a:r>
              <a:rPr kumimoji="1" lang="en-US" altLang="ja-JP" dirty="0">
                <a:latin typeface="ＭＳ ゴシック" panose="020B0609070205080204" pitchFamily="49" charset="-128"/>
                <a:ea typeface="ＭＳ ゴシック" panose="020B0609070205080204" pitchFamily="49" charset="-128"/>
              </a:rPr>
              <a:t>19</a:t>
            </a:r>
            <a:r>
              <a:rPr kumimoji="1" lang="ja-JP" altLang="en-US" dirty="0">
                <a:latin typeface="ＭＳ ゴシック" panose="020B0609070205080204" pitchFamily="49" charset="-128"/>
                <a:ea typeface="ＭＳ ゴシック" panose="020B0609070205080204" pitchFamily="49" charset="-128"/>
              </a:rPr>
              <a:t>回ふたば祭 収入合計　　　　　　　　　　　　　　　　　　　　　</a:t>
            </a:r>
            <a:r>
              <a:rPr lang="ja-JP" altLang="en-US" dirty="0">
                <a:latin typeface="ＭＳ ゴシック" panose="020B0609070205080204" pitchFamily="49" charset="-128"/>
                <a:ea typeface="ＭＳ ゴシック" panose="020B0609070205080204" pitchFamily="49" charset="-128"/>
              </a:rPr>
              <a:t>　　 　　  </a:t>
            </a:r>
            <a:r>
              <a:rPr kumimoji="1" lang="en-US" altLang="ja-JP" dirty="0">
                <a:latin typeface="ＭＳ ゴシック" panose="020B0609070205080204" pitchFamily="49" charset="-128"/>
                <a:ea typeface="ＭＳ ゴシック" panose="020B0609070205080204" pitchFamily="49" charset="-128"/>
              </a:rPr>
              <a:t>6,582,008</a:t>
            </a:r>
          </a:p>
          <a:p>
            <a:r>
              <a:rPr kumimoji="1" lang="ja-JP" altLang="en-US" dirty="0">
                <a:latin typeface="ＭＳ ゴシック" panose="020B0609070205080204" pitchFamily="49" charset="-128"/>
                <a:ea typeface="ＭＳ ゴシック" panose="020B0609070205080204" pitchFamily="49" charset="-128"/>
              </a:rPr>
              <a:t>　　　　　　　　　　　　　　　　　　　　　　　　　　　　　 </a:t>
            </a:r>
            <a:r>
              <a:rPr kumimoji="1" lang="en-US" altLang="ja-JP" sz="1600" dirty="0">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内第</a:t>
            </a:r>
            <a:r>
              <a:rPr kumimoji="1" lang="en-US" altLang="ja-JP" sz="1600" dirty="0">
                <a:latin typeface="ＭＳ ゴシック" panose="020B0609070205080204" pitchFamily="49" charset="-128"/>
                <a:ea typeface="ＭＳ ゴシック" panose="020B0609070205080204" pitchFamily="49" charset="-128"/>
              </a:rPr>
              <a:t>73</a:t>
            </a:r>
            <a:r>
              <a:rPr kumimoji="1" lang="ja-JP" altLang="en-US" sz="1600" dirty="0">
                <a:latin typeface="ＭＳ ゴシック" panose="020B0609070205080204" pitchFamily="49" charset="-128"/>
                <a:ea typeface="ＭＳ ゴシック" panose="020B0609070205080204" pitchFamily="49" charset="-128"/>
              </a:rPr>
              <a:t>回銀杏祭からの繰越金</a:t>
            </a:r>
            <a:r>
              <a:rPr kumimoji="1" lang="en-US" altLang="ja-JP" sz="1600" dirty="0">
                <a:latin typeface="ＭＳ ゴシック" panose="020B0609070205080204" pitchFamily="49" charset="-128"/>
                <a:ea typeface="ＭＳ ゴシック" panose="020B0609070205080204" pitchFamily="49" charset="-128"/>
              </a:rPr>
              <a:t>4,918,864)</a:t>
            </a:r>
            <a:endParaRPr kumimoji="1" lang="ja-JP" altLang="en-US" sz="1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35384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normAutofit fontScale="90000"/>
          </a:bodyPr>
          <a:lstStyle/>
          <a:p>
            <a:pPr eaLnBrk="1" fontAlgn="auto" hangingPunct="1">
              <a:spcAft>
                <a:spcPts val="0"/>
              </a:spcAft>
              <a:defRPr/>
            </a:pPr>
            <a:br>
              <a:rPr lang="ja-JP" altLang="en-US" dirty="0"/>
            </a:br>
            <a:r>
              <a:rPr lang="ja-JP" altLang="en-US" dirty="0"/>
              <a:t> 第</a:t>
            </a:r>
            <a:r>
              <a:rPr lang="en-US" altLang="ja-JP" dirty="0">
                <a:latin typeface="+mj-ea"/>
              </a:rPr>
              <a:t>20</a:t>
            </a:r>
            <a:r>
              <a:rPr lang="ja-JP" altLang="en-US" dirty="0"/>
              <a:t>回ふたば祭　総括</a:t>
            </a:r>
            <a:br>
              <a:rPr lang="en-US" altLang="ja-JP" dirty="0"/>
            </a:br>
            <a:r>
              <a:rPr lang="ja-JP" altLang="en-US" dirty="0"/>
              <a:t>および</a:t>
            </a:r>
            <a:br>
              <a:rPr lang="ja-JP" altLang="en-US" dirty="0"/>
            </a:br>
            <a:r>
              <a:rPr lang="ja-JP" altLang="en-US" dirty="0"/>
              <a:t>第</a:t>
            </a:r>
            <a:r>
              <a:rPr lang="en-US" altLang="ja-JP" dirty="0">
                <a:latin typeface="+mj-ea"/>
              </a:rPr>
              <a:t>75</a:t>
            </a:r>
            <a:r>
              <a:rPr lang="ja-JP" altLang="en-US" dirty="0"/>
              <a:t>回銀杏祭　第１回総会</a:t>
            </a:r>
          </a:p>
        </p:txBody>
      </p:sp>
      <p:sp>
        <p:nvSpPr>
          <p:cNvPr id="3075" name="サブタイトル 3"/>
          <p:cNvSpPr>
            <a:spLocks noGrp="1"/>
          </p:cNvSpPr>
          <p:nvPr>
            <p:ph type="subTitle" idx="1"/>
          </p:nvPr>
        </p:nvSpPr>
        <p:spPr>
          <a:xfrm>
            <a:off x="1524000" y="5641847"/>
            <a:ext cx="9144000" cy="1143127"/>
          </a:xfrm>
        </p:spPr>
        <p:txBody>
          <a:bodyPr/>
          <a:lstStyle/>
          <a:p>
            <a:pPr eaLnBrk="1" hangingPunct="1"/>
            <a:r>
              <a:rPr lang="ja-JP" altLang="en-US" dirty="0"/>
              <a:t>令和</a:t>
            </a:r>
            <a:r>
              <a:rPr lang="en-US" altLang="ja-JP" dirty="0"/>
              <a:t>7</a:t>
            </a:r>
            <a:r>
              <a:rPr lang="ja-JP" altLang="en-US" dirty="0"/>
              <a:t>年　</a:t>
            </a:r>
            <a:r>
              <a:rPr lang="en-US" altLang="ja-JP" dirty="0"/>
              <a:t>7</a:t>
            </a:r>
            <a:r>
              <a:rPr lang="ja-JP" altLang="en-US" dirty="0"/>
              <a:t>月</a:t>
            </a:r>
            <a:r>
              <a:rPr lang="en-US" altLang="ja-JP" dirty="0"/>
              <a:t>4</a:t>
            </a:r>
            <a:r>
              <a:rPr lang="ja-JP" altLang="en-US" dirty="0"/>
              <a:t>日</a:t>
            </a:r>
            <a:r>
              <a:rPr lang="en-US" altLang="ja-JP" dirty="0"/>
              <a:t>(</a:t>
            </a:r>
            <a:r>
              <a:rPr lang="ja-JP" altLang="en-US" dirty="0"/>
              <a:t>金</a:t>
            </a:r>
            <a:r>
              <a:rPr lang="en-US" altLang="ja-JP" dirty="0"/>
              <a:t>)</a:t>
            </a:r>
          </a:p>
          <a:p>
            <a:pPr eaLnBrk="1" hangingPunct="1"/>
            <a:r>
              <a:rPr lang="ja-JP" altLang="en-US" dirty="0"/>
              <a:t>大阪公立大学杉本キャンパス大学祭実行委員会</a:t>
            </a:r>
          </a:p>
        </p:txBody>
      </p:sp>
      <p:sp>
        <p:nvSpPr>
          <p:cNvPr id="3" name="テキスト ボックス 2"/>
          <p:cNvSpPr txBox="1"/>
          <p:nvPr/>
        </p:nvSpPr>
        <p:spPr>
          <a:xfrm>
            <a:off x="2779014" y="3791075"/>
            <a:ext cx="6621018" cy="1200329"/>
          </a:xfrm>
          <a:prstGeom prst="rect">
            <a:avLst/>
          </a:prstGeom>
          <a:noFill/>
        </p:spPr>
        <p:txBody>
          <a:bodyPr wrap="square" rtlCol="0">
            <a:spAutoFit/>
          </a:bodyPr>
          <a:lstStyle/>
          <a:p>
            <a:pPr algn="ctr"/>
            <a:r>
              <a:rPr lang="ja-JP" altLang="en-US" sz="2400" dirty="0"/>
              <a:t>本総会で使用します資料は</a:t>
            </a:r>
            <a:endParaRPr lang="en-US" altLang="ja-JP" sz="2400" dirty="0"/>
          </a:p>
          <a:p>
            <a:pPr algn="ctr"/>
            <a:r>
              <a:rPr lang="ja-JP" altLang="en-US" sz="2400" dirty="0"/>
              <a:t>銀杏祭</a:t>
            </a:r>
            <a:r>
              <a:rPr lang="en-US" altLang="ja-JP" sz="2400" dirty="0"/>
              <a:t>HP </a:t>
            </a:r>
            <a:r>
              <a:rPr lang="en-US" altLang="ja-JP" sz="2400" dirty="0">
                <a:hlinkClick r:id="rId2"/>
              </a:rPr>
              <a:t>http://ginnansai.com/</a:t>
            </a:r>
            <a:r>
              <a:rPr lang="ja-JP" altLang="en-US" sz="2400" dirty="0"/>
              <a:t>　または</a:t>
            </a:r>
            <a:r>
              <a:rPr lang="en-US" altLang="ja-JP" sz="2400" dirty="0"/>
              <a:t>Slack</a:t>
            </a:r>
            <a:r>
              <a:rPr lang="ja-JP" altLang="en-US" sz="2400" dirty="0"/>
              <a:t>にて</a:t>
            </a:r>
            <a:endParaRPr lang="en-US" altLang="ja-JP" sz="2400" dirty="0"/>
          </a:p>
          <a:p>
            <a:pPr algn="ctr"/>
            <a:r>
              <a:rPr lang="ja-JP" altLang="en-US" sz="2400" dirty="0"/>
              <a:t>後日ダウンロードいただけます。</a:t>
            </a:r>
            <a:endParaRPr lang="en-US" altLang="ja-JP"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6F9FE-CBE5-E712-849E-1190AE5226E9}"/>
              </a:ext>
            </a:extLst>
          </p:cNvPr>
          <p:cNvSpPr txBox="1">
            <a:spLocks/>
          </p:cNvSpPr>
          <p:nvPr/>
        </p:nvSpPr>
        <p:spPr>
          <a:xfrm>
            <a:off x="805540" y="267150"/>
            <a:ext cx="8388000" cy="720000"/>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ＭＳ Ｐゴシック" panose="020B0600070205080204" pitchFamily="50" charset="-128"/>
                <a:ea typeface="ＭＳ Ｐゴシック" panose="020B0600070205080204" pitchFamily="50" charset="-128"/>
              </a:rPr>
              <a:t>4.</a:t>
            </a:r>
            <a:r>
              <a:rPr lang="ja-JP" altLang="en-US" dirty="0">
                <a:latin typeface="ＭＳ Ｐゴシック" panose="020B0600070205080204" pitchFamily="50" charset="-128"/>
                <a:ea typeface="ＭＳ Ｐゴシック" panose="020B0600070205080204" pitchFamily="50" charset="-128"/>
              </a:rPr>
              <a:t>第</a:t>
            </a:r>
            <a:r>
              <a:rPr lang="en-US" altLang="ja-JP" dirty="0">
                <a:latin typeface="ＭＳ Ｐゴシック" panose="020B0600070205080204" pitchFamily="50" charset="-128"/>
                <a:ea typeface="ＭＳ Ｐゴシック" panose="020B0600070205080204" pitchFamily="50" charset="-128"/>
              </a:rPr>
              <a:t>20</a:t>
            </a:r>
            <a:r>
              <a:rPr lang="ja-JP" altLang="en-US" dirty="0">
                <a:latin typeface="ＭＳ Ｐゴシック" panose="020B0600070205080204" pitchFamily="50" charset="-128"/>
                <a:ea typeface="ＭＳ Ｐゴシック" panose="020B0600070205080204" pitchFamily="50" charset="-128"/>
              </a:rPr>
              <a:t>回ふたば祭　収支決算報告</a:t>
            </a:r>
          </a:p>
        </p:txBody>
      </p:sp>
      <p:sp>
        <p:nvSpPr>
          <p:cNvPr id="3" name="コンテンツ プレースホルダー 2">
            <a:extLst>
              <a:ext uri="{FF2B5EF4-FFF2-40B4-BE49-F238E27FC236}">
                <a16:creationId xmlns:a16="http://schemas.microsoft.com/office/drawing/2014/main" id="{F4E68EF7-71FA-7CBE-F85F-D0292A67B67C}"/>
              </a:ext>
            </a:extLst>
          </p:cNvPr>
          <p:cNvSpPr txBox="1">
            <a:spLocks/>
          </p:cNvSpPr>
          <p:nvPr/>
        </p:nvSpPr>
        <p:spPr>
          <a:xfrm>
            <a:off x="838200" y="1107137"/>
            <a:ext cx="10515600" cy="47129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支出</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a:t>
            </a:r>
            <a:r>
              <a:rPr lang="en-US" altLang="ja-JP" sz="1800" dirty="0">
                <a:latin typeface="ＭＳ Ｐゴシック" panose="020B0600070205080204" pitchFamily="50" charset="-128"/>
                <a:ea typeface="ＭＳ Ｐゴシック" panose="020B0600070205080204" pitchFamily="50" charset="-128"/>
              </a:rPr>
              <a:t>(</a:t>
            </a:r>
            <a:r>
              <a:rPr lang="ja-JP" altLang="en-US" sz="1800" dirty="0">
                <a:latin typeface="ＭＳ Ｐゴシック" panose="020B0600070205080204" pitchFamily="50" charset="-128"/>
                <a:ea typeface="ＭＳ Ｐゴシック" panose="020B0600070205080204" pitchFamily="50" charset="-128"/>
              </a:rPr>
              <a:t>単位：円</a:t>
            </a:r>
            <a:r>
              <a:rPr lang="en-US" altLang="ja-JP" sz="1800" dirty="0">
                <a:latin typeface="ＭＳ Ｐゴシック" panose="020B0600070205080204" pitchFamily="50" charset="-128"/>
                <a:ea typeface="ＭＳ Ｐゴシック" panose="020B0600070205080204" pitchFamily="50" charset="-128"/>
              </a:rPr>
              <a:t>)</a:t>
            </a:r>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ja-JP" altLang="en-US" dirty="0"/>
          </a:p>
        </p:txBody>
      </p:sp>
      <p:graphicFrame>
        <p:nvGraphicFramePr>
          <p:cNvPr id="4" name="表 5">
            <a:extLst>
              <a:ext uri="{FF2B5EF4-FFF2-40B4-BE49-F238E27FC236}">
                <a16:creationId xmlns:a16="http://schemas.microsoft.com/office/drawing/2014/main" id="{B3531D7C-E66A-745B-9633-F7113D2DB219}"/>
              </a:ext>
            </a:extLst>
          </p:cNvPr>
          <p:cNvGraphicFramePr>
            <a:graphicFrameLocks noGrp="1"/>
          </p:cNvGraphicFramePr>
          <p:nvPr>
            <p:extLst>
              <p:ext uri="{D42A27DB-BD31-4B8C-83A1-F6EECF244321}">
                <p14:modId xmlns:p14="http://schemas.microsoft.com/office/powerpoint/2010/main" val="3429433486"/>
              </p:ext>
            </p:extLst>
          </p:nvPr>
        </p:nvGraphicFramePr>
        <p:xfrm>
          <a:off x="827314" y="1509365"/>
          <a:ext cx="10526486" cy="4680000"/>
        </p:xfrm>
        <a:graphic>
          <a:graphicData uri="http://schemas.openxmlformats.org/drawingml/2006/table">
            <a:tbl>
              <a:tblPr firstRow="1" bandRow="1"/>
              <a:tblGrid>
                <a:gridCol w="7719786">
                  <a:extLst>
                    <a:ext uri="{9D8B030D-6E8A-4147-A177-3AD203B41FA5}">
                      <a16:colId xmlns:a16="http://schemas.microsoft.com/office/drawing/2014/main" val="2867255990"/>
                    </a:ext>
                  </a:extLst>
                </a:gridCol>
                <a:gridCol w="2806700">
                  <a:extLst>
                    <a:ext uri="{9D8B030D-6E8A-4147-A177-3AD203B41FA5}">
                      <a16:colId xmlns:a16="http://schemas.microsoft.com/office/drawing/2014/main" val="1110967752"/>
                    </a:ext>
                  </a:extLst>
                </a:gridCol>
              </a:tblGrid>
              <a:tr h="468000">
                <a:tc>
                  <a:txBody>
                    <a:bodyPr/>
                    <a:lstStyle/>
                    <a:p>
                      <a:pPr algn="l"/>
                      <a:r>
                        <a:rPr kumimoji="1" lang="ja-JP" altLang="en-US" sz="2400" dirty="0">
                          <a:latin typeface="ＭＳ ゴシック" panose="020B0609070205080204" pitchFamily="49" charset="-128"/>
                          <a:ea typeface="ＭＳ ゴシック" panose="020B0609070205080204" pitchFamily="49" charset="-128"/>
                        </a:rPr>
                        <a:t>全体</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421,031</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6545256"/>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企画局</a:t>
                      </a:r>
                      <a:endParaRPr kumimoji="1" lang="ja-JP" altLang="en-US" sz="20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74,624</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6237016"/>
                  </a:ext>
                </a:extLst>
              </a:tr>
              <a:tr h="468000">
                <a:tc>
                  <a:txBody>
                    <a:bodyPr/>
                    <a:lstStyle/>
                    <a:p>
                      <a:r>
                        <a:rPr kumimoji="1" lang="ja-JP" altLang="en-US" sz="2400" b="0" dirty="0">
                          <a:latin typeface="ＭＳ ゴシック" panose="020B0609070205080204" pitchFamily="49" charset="-128"/>
                          <a:ea typeface="ＭＳ ゴシック" panose="020B0609070205080204" pitchFamily="49" charset="-128"/>
                        </a:rPr>
                        <a:t>情報宣伝局</a:t>
                      </a:r>
                      <a:endParaRPr kumimoji="1" lang="en-US" altLang="ja-JP" sz="2000" b="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33,214</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6841385"/>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事務隊</a:t>
                      </a:r>
                      <a:endParaRPr kumimoji="1" lang="ja-JP" altLang="en-US" sz="18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1,323,255</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1424043"/>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協賛隊</a:t>
                      </a:r>
                      <a:endParaRPr kumimoji="1" lang="ja-JP" altLang="en-US" sz="20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3,270</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2157585"/>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パンフレット隊</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37,450</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8294637"/>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ホームページ隊</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75,240</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4116558"/>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施工隊</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139,291</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5382400"/>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支出合計</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2,107,375</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614420371"/>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第</a:t>
                      </a:r>
                      <a:r>
                        <a:rPr kumimoji="1" lang="en-US" altLang="ja-JP" sz="2400" dirty="0">
                          <a:latin typeface="ＭＳ ゴシック" panose="020B0609070205080204" pitchFamily="49" charset="-128"/>
                          <a:ea typeface="ＭＳ ゴシック" panose="020B0609070205080204" pitchFamily="49" charset="-128"/>
                        </a:rPr>
                        <a:t>75</a:t>
                      </a:r>
                      <a:r>
                        <a:rPr kumimoji="1" lang="ja-JP" altLang="en-US" sz="2400" dirty="0">
                          <a:latin typeface="ＭＳ ゴシック" panose="020B0609070205080204" pitchFamily="49" charset="-128"/>
                          <a:ea typeface="ＭＳ ゴシック" panose="020B0609070205080204" pitchFamily="49" charset="-128"/>
                        </a:rPr>
                        <a:t>回銀杏祭への繰越金</a:t>
                      </a:r>
                      <a:r>
                        <a:rPr kumimoji="1" lang="en-US" altLang="ja-JP" sz="1600" dirty="0">
                          <a:latin typeface="ＭＳ ゴシック" panose="020B0609070205080204" pitchFamily="49" charset="-128"/>
                          <a:ea typeface="ＭＳ ゴシック" panose="020B0609070205080204" pitchFamily="49" charset="-128"/>
                        </a:rPr>
                        <a:t>(GRF</a:t>
                      </a:r>
                      <a:r>
                        <a:rPr kumimoji="1" lang="ja-JP" altLang="en-US" sz="1600" dirty="0">
                          <a:latin typeface="ＭＳ ゴシック" panose="020B0609070205080204" pitchFamily="49" charset="-128"/>
                          <a:ea typeface="ＭＳ ゴシック" panose="020B0609070205080204" pitchFamily="49" charset="-128"/>
                        </a:rPr>
                        <a:t>繰越金</a:t>
                      </a:r>
                      <a:r>
                        <a:rPr kumimoji="1" lang="en-US" altLang="ja-JP" sz="1600" dirty="0">
                          <a:latin typeface="ＭＳ ゴシック" panose="020B0609070205080204" pitchFamily="49" charset="-128"/>
                          <a:ea typeface="ＭＳ ゴシック" panose="020B0609070205080204" pitchFamily="49" charset="-128"/>
                        </a:rPr>
                        <a:t>400,000</a:t>
                      </a:r>
                      <a:r>
                        <a:rPr kumimoji="1" lang="ja-JP" altLang="en-US" sz="1600" dirty="0">
                          <a:latin typeface="ＭＳ ゴシック" panose="020B0609070205080204" pitchFamily="49" charset="-128"/>
                          <a:ea typeface="ＭＳ ゴシック" panose="020B0609070205080204" pitchFamily="49" charset="-128"/>
                        </a:rPr>
                        <a:t>円を含む</a:t>
                      </a:r>
                      <a:r>
                        <a:rPr kumimoji="1" lang="en-US" altLang="ja-JP" sz="1600" dirty="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4,703,178</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57079446"/>
                  </a:ext>
                </a:extLst>
              </a:tr>
            </a:tbl>
          </a:graphicData>
        </a:graphic>
      </p:graphicFrame>
      <p:sp>
        <p:nvSpPr>
          <p:cNvPr id="5" name="テキスト ボックス 4">
            <a:extLst>
              <a:ext uri="{FF2B5EF4-FFF2-40B4-BE49-F238E27FC236}">
                <a16:creationId xmlns:a16="http://schemas.microsoft.com/office/drawing/2014/main" id="{0C9863B5-E41E-1729-E5C1-E2631F7A0698}"/>
              </a:ext>
            </a:extLst>
          </p:cNvPr>
          <p:cNvSpPr txBox="1"/>
          <p:nvPr/>
        </p:nvSpPr>
        <p:spPr>
          <a:xfrm>
            <a:off x="805542" y="6199719"/>
            <a:ext cx="10842172" cy="646331"/>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参考：第</a:t>
            </a:r>
            <a:r>
              <a:rPr kumimoji="1" lang="en-US" altLang="ja-JP" dirty="0">
                <a:latin typeface="ＭＳ ゴシック" panose="020B0609070205080204" pitchFamily="49" charset="-128"/>
                <a:ea typeface="ＭＳ ゴシック" panose="020B0609070205080204" pitchFamily="49" charset="-128"/>
              </a:rPr>
              <a:t>19</a:t>
            </a:r>
            <a:r>
              <a:rPr kumimoji="1" lang="ja-JP" altLang="en-US" dirty="0">
                <a:latin typeface="ＭＳ ゴシック" panose="020B0609070205080204" pitchFamily="49" charset="-128"/>
                <a:ea typeface="ＭＳ ゴシック" panose="020B0609070205080204" pitchFamily="49" charset="-128"/>
              </a:rPr>
              <a:t>回ふたば祭 </a:t>
            </a:r>
            <a:r>
              <a:rPr lang="ja-JP" altLang="en-US" dirty="0">
                <a:latin typeface="ＭＳ ゴシック" panose="020B0609070205080204" pitchFamily="49" charset="-128"/>
                <a:ea typeface="ＭＳ ゴシック" panose="020B0609070205080204" pitchFamily="49" charset="-128"/>
              </a:rPr>
              <a:t>支出</a:t>
            </a:r>
            <a:r>
              <a:rPr kumimoji="1" lang="ja-JP" altLang="en-US" dirty="0">
                <a:latin typeface="ＭＳ ゴシック" panose="020B0609070205080204" pitchFamily="49" charset="-128"/>
                <a:ea typeface="ＭＳ ゴシック" panose="020B0609070205080204" pitchFamily="49" charset="-128"/>
              </a:rPr>
              <a:t>合計　　　　　　　　　　　　　　　　　　　　</a:t>
            </a:r>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2,277,188</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a:t>
            </a:r>
            <a:endParaRPr kumimoji="1" lang="ja-JP" altLang="en-US" sz="1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6277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F424FC-AC01-1282-649E-B2E890F9EF2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A70F5F2-62D9-F27D-FA35-3564ED04745E}"/>
              </a:ext>
            </a:extLst>
          </p:cNvPr>
          <p:cNvSpPr>
            <a:spLocks noGrp="1"/>
          </p:cNvSpPr>
          <p:nvPr>
            <p:ph type="title"/>
          </p:nvPr>
        </p:nvSpPr>
        <p:spPr>
          <a:xfrm>
            <a:off x="805540" y="267150"/>
            <a:ext cx="8388000" cy="720000"/>
          </a:xfrm>
        </p:spPr>
        <p:txBody>
          <a:bodyPr>
            <a:normAutofit/>
          </a:bodyPr>
          <a:lstStyle/>
          <a:p>
            <a:r>
              <a:rPr kumimoji="1" lang="en-US" altLang="ja-JP" dirty="0">
                <a:latin typeface="ＭＳ Ｐゴシック" panose="020B0600070205080204" pitchFamily="50" charset="-128"/>
                <a:ea typeface="ＭＳ Ｐゴシック" panose="020B0600070205080204" pitchFamily="50" charset="-128"/>
              </a:rPr>
              <a:t>4.</a:t>
            </a:r>
            <a:r>
              <a:rPr kumimoji="1" lang="ja-JP" altLang="en-US" dirty="0">
                <a:latin typeface="ＭＳ Ｐゴシック" panose="020B0600070205080204" pitchFamily="50" charset="-128"/>
                <a:ea typeface="ＭＳ Ｐゴシック" panose="020B0600070205080204" pitchFamily="50" charset="-128"/>
              </a:rPr>
              <a:t>第</a:t>
            </a:r>
            <a:r>
              <a:rPr lang="en-US" altLang="ja-JP" dirty="0">
                <a:latin typeface="ＭＳ Ｐゴシック" panose="020B0600070205080204" pitchFamily="50" charset="-128"/>
                <a:ea typeface="ＭＳ Ｐゴシック" panose="020B0600070205080204" pitchFamily="50" charset="-128"/>
              </a:rPr>
              <a:t>20</a:t>
            </a:r>
            <a:r>
              <a:rPr kumimoji="1" lang="ja-JP" altLang="en-US" dirty="0">
                <a:latin typeface="ＭＳ Ｐゴシック" panose="020B0600070205080204" pitchFamily="50" charset="-128"/>
                <a:ea typeface="ＭＳ Ｐゴシック" panose="020B0600070205080204" pitchFamily="50" charset="-128"/>
              </a:rPr>
              <a:t>回ふたば祭　収支決算報告</a:t>
            </a:r>
          </a:p>
        </p:txBody>
      </p:sp>
      <p:graphicFrame>
        <p:nvGraphicFramePr>
          <p:cNvPr id="5" name="表 5">
            <a:extLst>
              <a:ext uri="{FF2B5EF4-FFF2-40B4-BE49-F238E27FC236}">
                <a16:creationId xmlns:a16="http://schemas.microsoft.com/office/drawing/2014/main" id="{B4F004D7-7C2C-41F0-9ABF-991E03DC97CE}"/>
              </a:ext>
            </a:extLst>
          </p:cNvPr>
          <p:cNvGraphicFramePr>
            <a:graphicFrameLocks noGrp="1"/>
          </p:cNvGraphicFramePr>
          <p:nvPr/>
        </p:nvGraphicFramePr>
        <p:xfrm>
          <a:off x="827314" y="1523996"/>
          <a:ext cx="10526486" cy="1872000"/>
        </p:xfrm>
        <a:graphic>
          <a:graphicData uri="http://schemas.openxmlformats.org/drawingml/2006/table">
            <a:tbl>
              <a:tblPr firstRow="1" bandRow="1"/>
              <a:tblGrid>
                <a:gridCol w="7719786">
                  <a:extLst>
                    <a:ext uri="{9D8B030D-6E8A-4147-A177-3AD203B41FA5}">
                      <a16:colId xmlns:a16="http://schemas.microsoft.com/office/drawing/2014/main" val="2867255990"/>
                    </a:ext>
                  </a:extLst>
                </a:gridCol>
                <a:gridCol w="2806700">
                  <a:extLst>
                    <a:ext uri="{9D8B030D-6E8A-4147-A177-3AD203B41FA5}">
                      <a16:colId xmlns:a16="http://schemas.microsoft.com/office/drawing/2014/main" val="1110967752"/>
                    </a:ext>
                  </a:extLst>
                </a:gridCol>
              </a:tblGrid>
              <a:tr h="468000">
                <a:tc>
                  <a:txBody>
                    <a:bodyPr/>
                    <a:lstStyle/>
                    <a:p>
                      <a:pPr algn="l"/>
                      <a:r>
                        <a:rPr kumimoji="1" lang="ja-JP" altLang="en-US" sz="2400" dirty="0">
                          <a:latin typeface="ＭＳ ゴシック" panose="020B0609070205080204" pitchFamily="49" charset="-128"/>
                          <a:ea typeface="ＭＳ ゴシック" panose="020B0609070205080204" pitchFamily="49" charset="-128"/>
                        </a:rPr>
                        <a:t>イントレ費用</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224,617</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6545256"/>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照明費用</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201,300</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7765075"/>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行事援助金執行支出合計</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425,917</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614420371"/>
                  </a:ext>
                </a:extLst>
              </a:tr>
              <a:tr h="468000">
                <a:tc>
                  <a:txBody>
                    <a:bodyPr/>
                    <a:lstStyle/>
                    <a:p>
                      <a:r>
                        <a:rPr kumimoji="1" lang="ja-JP" altLang="en-US" sz="2400" dirty="0">
                          <a:latin typeface="ＭＳ ゴシック" panose="020B0609070205080204" pitchFamily="49" charset="-128"/>
                          <a:ea typeface="ＭＳ ゴシック" panose="020B0609070205080204" pitchFamily="49" charset="-128"/>
                        </a:rPr>
                        <a:t>残額</a:t>
                      </a: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kumimoji="1" lang="en-US" altLang="ja-JP" sz="2400" dirty="0">
                          <a:latin typeface="ＭＳ ゴシック" panose="020B0609070205080204" pitchFamily="49" charset="-128"/>
                          <a:ea typeface="ＭＳ ゴシック" panose="020B0609070205080204" pitchFamily="49" charset="-128"/>
                        </a:rPr>
                        <a:t>474,083</a:t>
                      </a:r>
                      <a:endParaRPr kumimoji="1" lang="ja-JP" altLang="en-US" sz="2400" dirty="0">
                        <a:latin typeface="ＭＳ ゴシック" panose="020B0609070205080204" pitchFamily="49" charset="-128"/>
                        <a:ea typeface="ＭＳ ゴシック" panose="020B0609070205080204" pitchFamily="49" charset="-128"/>
                      </a:endParaRPr>
                    </a:p>
                  </a:txBody>
                  <a:tcP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70579696"/>
                  </a:ext>
                </a:extLst>
              </a:tr>
            </a:tbl>
          </a:graphicData>
        </a:graphic>
      </p:graphicFrame>
      <p:sp>
        <p:nvSpPr>
          <p:cNvPr id="6" name="コンテンツ プレースホルダー 2">
            <a:extLst>
              <a:ext uri="{FF2B5EF4-FFF2-40B4-BE49-F238E27FC236}">
                <a16:creationId xmlns:a16="http://schemas.microsoft.com/office/drawing/2014/main" id="{9CEC6A0B-5AF4-1A5D-BBBA-7EFFB70CC54F}"/>
              </a:ext>
            </a:extLst>
          </p:cNvPr>
          <p:cNvSpPr txBox="1">
            <a:spLocks/>
          </p:cNvSpPr>
          <p:nvPr/>
        </p:nvSpPr>
        <p:spPr>
          <a:xfrm>
            <a:off x="838200" y="1118019"/>
            <a:ext cx="10515600" cy="47129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000" dirty="0">
                <a:latin typeface="ＭＳ Ｐゴシック" panose="020B0600070205080204" pitchFamily="50" charset="-128"/>
                <a:ea typeface="ＭＳ Ｐゴシック" panose="020B0600070205080204" pitchFamily="50" charset="-128"/>
              </a:rPr>
              <a:t>【</a:t>
            </a:r>
            <a:r>
              <a:rPr lang="ja-JP" altLang="en-US" sz="3000" dirty="0">
                <a:latin typeface="ＭＳ Ｐゴシック" panose="020B0600070205080204" pitchFamily="50" charset="-128"/>
                <a:ea typeface="ＭＳ Ｐゴシック" panose="020B0600070205080204" pitchFamily="50" charset="-128"/>
              </a:rPr>
              <a:t>行事援助金執行支出</a:t>
            </a:r>
            <a:r>
              <a:rPr lang="en-US" altLang="ja-JP" sz="3000" dirty="0">
                <a:latin typeface="ＭＳ Ｐゴシック" panose="020B0600070205080204" pitchFamily="50" charset="-128"/>
                <a:ea typeface="ＭＳ Ｐゴシック" panose="020B0600070205080204" pitchFamily="50" charset="-128"/>
              </a:rPr>
              <a:t>】</a:t>
            </a:r>
            <a:r>
              <a:rPr lang="ja-JP" altLang="en-US" sz="3000" dirty="0">
                <a:latin typeface="ＭＳ Ｐゴシック" panose="020B0600070205080204" pitchFamily="50" charset="-128"/>
                <a:ea typeface="ＭＳ Ｐゴシック" panose="020B0600070205080204" pitchFamily="50" charset="-128"/>
              </a:rPr>
              <a:t>　　　　　　　　　　　　　　　　　　　　　　　　 </a:t>
            </a:r>
            <a:r>
              <a:rPr lang="en-US" altLang="ja-JP" sz="1900" dirty="0">
                <a:latin typeface="ＭＳ Ｐゴシック" panose="020B0600070205080204" pitchFamily="50" charset="-128"/>
                <a:ea typeface="ＭＳ Ｐゴシック" panose="020B0600070205080204" pitchFamily="50" charset="-128"/>
              </a:rPr>
              <a:t>(</a:t>
            </a:r>
            <a:r>
              <a:rPr lang="ja-JP" altLang="en-US" sz="1900" dirty="0">
                <a:latin typeface="ＭＳ Ｐゴシック" panose="020B0600070205080204" pitchFamily="50" charset="-128"/>
                <a:ea typeface="ＭＳ Ｐゴシック" panose="020B0600070205080204" pitchFamily="50" charset="-128"/>
              </a:rPr>
              <a:t>単位：円</a:t>
            </a:r>
            <a:r>
              <a:rPr lang="en-US" altLang="ja-JP" sz="1900" dirty="0">
                <a:latin typeface="ＭＳ Ｐゴシック" panose="020B0600070205080204" pitchFamily="50" charset="-128"/>
                <a:ea typeface="ＭＳ Ｐゴシック" panose="020B0600070205080204" pitchFamily="50" charset="-128"/>
              </a:rPr>
              <a:t>)</a:t>
            </a:r>
            <a:endParaRPr lang="en-US" altLang="ja-JP" dirty="0"/>
          </a:p>
        </p:txBody>
      </p:sp>
    </p:spTree>
    <p:extLst>
      <p:ext uri="{BB962C8B-B14F-4D97-AF65-F5344CB8AC3E}">
        <p14:creationId xmlns:p14="http://schemas.microsoft.com/office/powerpoint/2010/main" val="1164062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第</a:t>
            </a:r>
            <a:r>
              <a:rPr kumimoji="1" lang="en-US" altLang="ja-JP" b="1" dirty="0"/>
              <a:t>20</a:t>
            </a:r>
            <a:r>
              <a:rPr kumimoji="1" lang="ja-JP" altLang="en-US" dirty="0"/>
              <a:t>回ふたば祭</a:t>
            </a:r>
            <a:br>
              <a:rPr kumimoji="1" lang="en-US" altLang="ja-JP" dirty="0"/>
            </a:br>
            <a:r>
              <a:rPr kumimoji="1" lang="ja-JP" altLang="en-US" dirty="0"/>
              <a:t>全体総括</a:t>
            </a:r>
            <a:br>
              <a:rPr kumimoji="1" lang="en-US" altLang="ja-JP" dirty="0"/>
            </a:br>
            <a:endParaRPr kumimoji="1" lang="ja-JP" altLang="en-US" dirty="0"/>
          </a:p>
        </p:txBody>
      </p:sp>
      <p:sp>
        <p:nvSpPr>
          <p:cNvPr id="3" name="テキスト プレースホルダー 2"/>
          <p:cNvSpPr>
            <a:spLocks noGrp="1"/>
          </p:cNvSpPr>
          <p:nvPr>
            <p:ph type="body" idx="1"/>
          </p:nvPr>
        </p:nvSpPr>
        <p:spPr/>
        <p:txBody>
          <a:bodyPr/>
          <a:lstStyle/>
          <a:p>
            <a:pPr algn="ctr"/>
            <a:endParaRPr kumimoji="1" lang="en-US" altLang="ja-JP" dirty="0"/>
          </a:p>
          <a:p>
            <a:pPr algn="ctr"/>
            <a:r>
              <a:rPr lang="ja-JP" altLang="en-US" b="1" dirty="0"/>
              <a:t>第</a:t>
            </a:r>
            <a:r>
              <a:rPr lang="en-US" altLang="ja-JP" b="1" dirty="0"/>
              <a:t>75</a:t>
            </a:r>
            <a:r>
              <a:rPr lang="ja-JP" altLang="en-US" b="1" dirty="0"/>
              <a:t>代委員長　杉本幹太</a:t>
            </a:r>
            <a:endParaRPr kumimoji="1" lang="ja-JP" altLang="en-US" b="1" dirty="0"/>
          </a:p>
        </p:txBody>
      </p:sp>
    </p:spTree>
    <p:extLst>
      <p:ext uri="{BB962C8B-B14F-4D97-AF65-F5344CB8AC3E}">
        <p14:creationId xmlns:p14="http://schemas.microsoft.com/office/powerpoint/2010/main" val="285583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99FD22-0DB0-00A0-4DFD-8F6471D4FAD1}"/>
              </a:ext>
            </a:extLst>
          </p:cNvPr>
          <p:cNvSpPr>
            <a:spLocks noGrp="1"/>
          </p:cNvSpPr>
          <p:nvPr>
            <p:ph type="title"/>
          </p:nvPr>
        </p:nvSpPr>
        <p:spPr/>
        <p:txBody>
          <a:bodyPr/>
          <a:lstStyle/>
          <a:p>
            <a:r>
              <a:rPr kumimoji="1" lang="en-US" altLang="ja-JP" dirty="0"/>
              <a:t>5. </a:t>
            </a:r>
            <a:r>
              <a:rPr kumimoji="1" lang="ja-JP" altLang="en-US" dirty="0"/>
              <a:t>第２０回ふたば祭　全体総括</a:t>
            </a:r>
          </a:p>
        </p:txBody>
      </p:sp>
      <p:sp>
        <p:nvSpPr>
          <p:cNvPr id="3" name="コンテンツ プレースホルダー 2">
            <a:extLst>
              <a:ext uri="{FF2B5EF4-FFF2-40B4-BE49-F238E27FC236}">
                <a16:creationId xmlns:a16="http://schemas.microsoft.com/office/drawing/2014/main" id="{0DE2BFA1-A6C0-F2BB-D7AE-0F4A9841C927}"/>
              </a:ext>
            </a:extLst>
          </p:cNvPr>
          <p:cNvSpPr>
            <a:spLocks noGrp="1"/>
          </p:cNvSpPr>
          <p:nvPr>
            <p:ph idx="1"/>
          </p:nvPr>
        </p:nvSpPr>
        <p:spPr/>
        <p:txBody>
          <a:bodyPr/>
          <a:lstStyle/>
          <a:p>
            <a:pPr marL="0" indent="0">
              <a:buNone/>
            </a:pPr>
            <a:r>
              <a:rPr kumimoji="1" lang="ja-JP" altLang="en-US" dirty="0"/>
              <a:t>（１）</a:t>
            </a:r>
            <a:r>
              <a:rPr lang="ja-JP" altLang="en-US" dirty="0">
                <a:solidFill>
                  <a:srgbClr val="FF0000"/>
                </a:solidFill>
              </a:rPr>
              <a:t>予算</a:t>
            </a:r>
            <a:endParaRPr lang="en-US" altLang="ja-JP" dirty="0">
              <a:solidFill>
                <a:srgbClr val="FF0000"/>
              </a:solidFill>
            </a:endParaRPr>
          </a:p>
          <a:p>
            <a:pPr marL="0" indent="0">
              <a:buNone/>
            </a:pPr>
            <a:r>
              <a:rPr lang="ja-JP" altLang="en-US" sz="2400" dirty="0"/>
              <a:t>　支援いただいていた団体の収入減（オンライン化等）、森之宮</a:t>
            </a:r>
            <a:r>
              <a:rPr lang="en-US" altLang="ja-JP" sz="2400" dirty="0"/>
              <a:t>C</a:t>
            </a:r>
            <a:r>
              <a:rPr lang="ja-JP" altLang="en-US" sz="2400" dirty="0"/>
              <a:t>開校による影響を受け、大きく収入が減少いたしました。</a:t>
            </a:r>
            <a:endParaRPr lang="en-US" altLang="ja-JP" sz="2400" dirty="0"/>
          </a:p>
          <a:p>
            <a:pPr marL="0" indent="0">
              <a:buNone/>
            </a:pPr>
            <a:r>
              <a:rPr lang="ja-JP" altLang="en-US" sz="2400" dirty="0"/>
              <a:t>　私たちは主に</a:t>
            </a:r>
            <a:r>
              <a:rPr lang="ja-JP" altLang="en-US" sz="2400" dirty="0">
                <a:solidFill>
                  <a:srgbClr val="FF0000"/>
                </a:solidFill>
              </a:rPr>
              <a:t>大阪公立大学学生自治会</a:t>
            </a:r>
            <a:r>
              <a:rPr lang="ja-JP" altLang="en-US" sz="2400" dirty="0"/>
              <a:t>からの支援を受けています。加入していない皆様はぜひ加入をお願いします。　</a:t>
            </a:r>
            <a:endParaRPr lang="en-US" altLang="ja-JP" sz="2400" dirty="0"/>
          </a:p>
          <a:p>
            <a:pPr marL="0" indent="0">
              <a:buNone/>
            </a:pPr>
            <a:r>
              <a:rPr lang="ja-JP" altLang="en-US" sz="2400" dirty="0"/>
              <a:t>　現在の状況、今後を踏まえ、より一層予算の見直しを行った。第</a:t>
            </a:r>
            <a:r>
              <a:rPr lang="en-US" altLang="ja-JP" sz="2400" dirty="0"/>
              <a:t>75</a:t>
            </a:r>
            <a:r>
              <a:rPr lang="ja-JP" altLang="en-US" sz="2400" dirty="0"/>
              <a:t>回銀杏祭は渉外イベントのチケット導入を予定しており、今年度の支援団体からの収入が</a:t>
            </a:r>
            <a:r>
              <a:rPr lang="en-US" altLang="ja-JP" sz="2400" dirty="0">
                <a:solidFill>
                  <a:srgbClr val="FF0000"/>
                </a:solidFill>
              </a:rPr>
              <a:t>250</a:t>
            </a:r>
            <a:r>
              <a:rPr lang="ja-JP" altLang="en-US" sz="2400" dirty="0">
                <a:solidFill>
                  <a:srgbClr val="FF0000"/>
                </a:solidFill>
              </a:rPr>
              <a:t>万</a:t>
            </a:r>
            <a:r>
              <a:rPr lang="ja-JP" altLang="en-US" sz="2400" dirty="0"/>
              <a:t>ほど減ったが</a:t>
            </a:r>
            <a:r>
              <a:rPr lang="ja-JP" altLang="en-US" sz="2400" dirty="0">
                <a:solidFill>
                  <a:srgbClr val="FF0000"/>
                </a:solidFill>
              </a:rPr>
              <a:t>同規模以上の開催の見込み</a:t>
            </a:r>
            <a:r>
              <a:rPr lang="ja-JP" altLang="en-US" sz="2400" dirty="0"/>
              <a:t>である。</a:t>
            </a:r>
            <a:endParaRPr lang="en-US" altLang="ja-JP" sz="2400" dirty="0"/>
          </a:p>
          <a:p>
            <a:pPr marL="0" indent="0">
              <a:buNone/>
            </a:pPr>
            <a:r>
              <a:rPr lang="ja-JP" altLang="en-US" sz="2400" dirty="0"/>
              <a:t>　今回大きく支出を減らせたのが情宣局とパンフレット費、</a:t>
            </a:r>
            <a:r>
              <a:rPr lang="en-US" altLang="ja-JP" sz="2400" dirty="0"/>
              <a:t>HP</a:t>
            </a:r>
            <a:r>
              <a:rPr lang="ja-JP" altLang="en-US" sz="2400" dirty="0"/>
              <a:t>諸経費は今後大幅に</a:t>
            </a:r>
            <a:r>
              <a:rPr lang="ja-JP" altLang="en-US" sz="2400" dirty="0">
                <a:solidFill>
                  <a:srgbClr val="FF0000"/>
                </a:solidFill>
              </a:rPr>
              <a:t>支出を減らせる</a:t>
            </a:r>
            <a:r>
              <a:rPr lang="ja-JP" altLang="en-US" sz="2400" dirty="0"/>
              <a:t>見込みである。</a:t>
            </a:r>
            <a:endParaRPr lang="en-US" altLang="ja-JP" sz="2400" dirty="0"/>
          </a:p>
          <a:p>
            <a:pPr marL="0" indent="0">
              <a:buNone/>
            </a:pPr>
            <a:r>
              <a:rPr kumimoji="1" lang="ja-JP" altLang="en-US" sz="2400" dirty="0"/>
              <a:t>　</a:t>
            </a:r>
          </a:p>
        </p:txBody>
      </p:sp>
    </p:spTree>
    <p:extLst>
      <p:ext uri="{BB962C8B-B14F-4D97-AF65-F5344CB8AC3E}">
        <p14:creationId xmlns:p14="http://schemas.microsoft.com/office/powerpoint/2010/main" val="286550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6E234B-40D3-97F5-75E7-EC4C805F8A85}"/>
              </a:ext>
            </a:extLst>
          </p:cNvPr>
          <p:cNvSpPr>
            <a:spLocks noGrp="1"/>
          </p:cNvSpPr>
          <p:nvPr>
            <p:ph type="title"/>
          </p:nvPr>
        </p:nvSpPr>
        <p:spPr/>
        <p:txBody>
          <a:bodyPr/>
          <a:lstStyle/>
          <a:p>
            <a:r>
              <a:rPr kumimoji="1" lang="en-US" altLang="ja-JP" dirty="0">
                <a:latin typeface="+mn-ea"/>
                <a:ea typeface="+mn-ea"/>
              </a:rPr>
              <a:t>5. </a:t>
            </a:r>
            <a:r>
              <a:rPr kumimoji="1" lang="ja-JP" altLang="en-US" dirty="0">
                <a:latin typeface="+mn-ea"/>
                <a:ea typeface="+mn-ea"/>
              </a:rPr>
              <a:t>第</a:t>
            </a:r>
            <a:r>
              <a:rPr kumimoji="1" lang="en-US" altLang="ja-JP" dirty="0">
                <a:latin typeface="+mn-ea"/>
                <a:ea typeface="+mn-ea"/>
              </a:rPr>
              <a:t>20</a:t>
            </a:r>
            <a:r>
              <a:rPr kumimoji="1" lang="ja-JP" altLang="en-US" dirty="0">
                <a:latin typeface="+mn-ea"/>
                <a:ea typeface="+mn-ea"/>
              </a:rPr>
              <a:t>回ふたば祭　全体総括</a:t>
            </a:r>
          </a:p>
        </p:txBody>
      </p:sp>
      <p:sp>
        <p:nvSpPr>
          <p:cNvPr id="3" name="コンテンツ プレースホルダー 2">
            <a:extLst>
              <a:ext uri="{FF2B5EF4-FFF2-40B4-BE49-F238E27FC236}">
                <a16:creationId xmlns:a16="http://schemas.microsoft.com/office/drawing/2014/main" id="{B8AC0611-516D-BD7E-E546-3CFBB52CAE6B}"/>
              </a:ext>
            </a:extLst>
          </p:cNvPr>
          <p:cNvSpPr>
            <a:spLocks noGrp="1"/>
          </p:cNvSpPr>
          <p:nvPr>
            <p:ph idx="1"/>
          </p:nvPr>
        </p:nvSpPr>
        <p:spPr/>
        <p:txBody>
          <a:bodyPr/>
          <a:lstStyle/>
          <a:p>
            <a:pPr marL="0" indent="0">
              <a:buNone/>
            </a:pPr>
            <a:r>
              <a:rPr kumimoji="1" lang="ja-JP" altLang="en-US" dirty="0"/>
              <a:t>（</a:t>
            </a:r>
            <a:r>
              <a:rPr lang="ja-JP" altLang="en-US" dirty="0"/>
              <a:t>２</a:t>
            </a:r>
            <a:r>
              <a:rPr kumimoji="1" lang="ja-JP" altLang="en-US" dirty="0"/>
              <a:t>）</a:t>
            </a:r>
            <a:r>
              <a:rPr lang="ja-JP" altLang="en-US" dirty="0">
                <a:solidFill>
                  <a:srgbClr val="FF0000"/>
                </a:solidFill>
              </a:rPr>
              <a:t>団体企画（ステージ、模擬店、教室企画）</a:t>
            </a:r>
            <a:endParaRPr kumimoji="1" lang="en-US" altLang="ja-JP" dirty="0">
              <a:solidFill>
                <a:srgbClr val="FF0000"/>
              </a:solidFill>
            </a:endParaRPr>
          </a:p>
          <a:p>
            <a:pPr marL="0" indent="0">
              <a:buNone/>
            </a:pPr>
            <a:r>
              <a:rPr lang="ja-JP" altLang="en-US" dirty="0"/>
              <a:t>　例年通りの規模で実施したうえ、運営の向上に努めた。</a:t>
            </a:r>
            <a:endParaRPr lang="en-US" altLang="ja-JP" dirty="0"/>
          </a:p>
          <a:p>
            <a:pPr marL="0" indent="0">
              <a:buNone/>
            </a:pPr>
            <a:r>
              <a:rPr lang="ja-JP" altLang="en-US" dirty="0"/>
              <a:t>団体様へのアンケートを実施した。アンケートの踏まえた銀杏祭での変更は後程紹介する。</a:t>
            </a:r>
            <a:endParaRPr lang="en-US" altLang="ja-JP" dirty="0"/>
          </a:p>
          <a:p>
            <a:pPr marL="0" indent="0">
              <a:buNone/>
            </a:pPr>
            <a:r>
              <a:rPr lang="ja-JP" altLang="en-US" dirty="0"/>
              <a:t>　</a:t>
            </a:r>
            <a:endParaRPr lang="en-US" altLang="ja-JP" dirty="0"/>
          </a:p>
          <a:p>
            <a:pPr marL="0" indent="0">
              <a:buNone/>
            </a:pPr>
            <a:r>
              <a:rPr lang="ja-JP" altLang="en-US" dirty="0"/>
              <a:t>　雨天によりステージの中止、強風による模擬店の撤収の遅れ等でご迷惑おかけいたしました。改善できるよう最善を尽くします。</a:t>
            </a:r>
            <a:endParaRPr lang="en-US" altLang="ja-JP" dirty="0"/>
          </a:p>
          <a:p>
            <a:pPr marL="0" indent="0">
              <a:buNone/>
            </a:pPr>
            <a:r>
              <a:rPr lang="ja-JP" altLang="en-US" dirty="0"/>
              <a:t>　</a:t>
            </a:r>
            <a:endParaRPr lang="en-US" altLang="ja-JP" dirty="0"/>
          </a:p>
        </p:txBody>
      </p:sp>
    </p:spTree>
    <p:extLst>
      <p:ext uri="{BB962C8B-B14F-4D97-AF65-F5344CB8AC3E}">
        <p14:creationId xmlns:p14="http://schemas.microsoft.com/office/powerpoint/2010/main" val="3520766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A31FB-2820-435F-3613-140F7279AAC5}"/>
              </a:ext>
            </a:extLst>
          </p:cNvPr>
          <p:cNvSpPr>
            <a:spLocks noGrp="1"/>
          </p:cNvSpPr>
          <p:nvPr>
            <p:ph type="title"/>
          </p:nvPr>
        </p:nvSpPr>
        <p:spPr/>
        <p:txBody>
          <a:bodyPr/>
          <a:lstStyle/>
          <a:p>
            <a:r>
              <a:rPr kumimoji="1" lang="en-US" altLang="ja-JP" dirty="0"/>
              <a:t>5. </a:t>
            </a:r>
            <a:r>
              <a:rPr kumimoji="1" lang="ja-JP" altLang="en-US" dirty="0"/>
              <a:t>第</a:t>
            </a:r>
            <a:r>
              <a:rPr kumimoji="1" lang="en-US" altLang="ja-JP" b="1" dirty="0"/>
              <a:t>20</a:t>
            </a:r>
            <a:r>
              <a:rPr kumimoji="1" lang="ja-JP" altLang="en-US" dirty="0"/>
              <a:t>回ふたば祭　全体総括</a:t>
            </a:r>
          </a:p>
        </p:txBody>
      </p:sp>
      <p:sp>
        <p:nvSpPr>
          <p:cNvPr id="3" name="コンテンツ プレースホルダー 2">
            <a:extLst>
              <a:ext uri="{FF2B5EF4-FFF2-40B4-BE49-F238E27FC236}">
                <a16:creationId xmlns:a16="http://schemas.microsoft.com/office/drawing/2014/main" id="{092CD5E3-9FDF-4C93-54D7-EEEC18279168}"/>
              </a:ext>
            </a:extLst>
          </p:cNvPr>
          <p:cNvSpPr>
            <a:spLocks noGrp="1"/>
          </p:cNvSpPr>
          <p:nvPr>
            <p:ph idx="1"/>
          </p:nvPr>
        </p:nvSpPr>
        <p:spPr>
          <a:xfrm>
            <a:off x="838200" y="1825625"/>
            <a:ext cx="10755086" cy="4351338"/>
          </a:xfrm>
        </p:spPr>
        <p:txBody>
          <a:bodyPr/>
          <a:lstStyle/>
          <a:p>
            <a:pPr marL="0" indent="0">
              <a:buNone/>
            </a:pPr>
            <a:r>
              <a:rPr kumimoji="1" lang="ja-JP" altLang="en-US" dirty="0"/>
              <a:t>（３）</a:t>
            </a:r>
            <a:r>
              <a:rPr kumimoji="1" lang="ja-JP" altLang="en-US" dirty="0">
                <a:solidFill>
                  <a:srgbClr val="FF0000"/>
                </a:solidFill>
              </a:rPr>
              <a:t>今後に向けたふたば祭の取り組み</a:t>
            </a:r>
            <a:endParaRPr kumimoji="1" lang="en-US" altLang="ja-JP" dirty="0">
              <a:solidFill>
                <a:srgbClr val="FF0000"/>
              </a:solidFill>
            </a:endParaRPr>
          </a:p>
          <a:p>
            <a:pPr marL="0" indent="0">
              <a:buNone/>
            </a:pPr>
            <a:endParaRPr lang="en-US" altLang="ja-JP" dirty="0"/>
          </a:p>
          <a:p>
            <a:pPr marL="0" indent="0">
              <a:buNone/>
            </a:pPr>
            <a:r>
              <a:rPr kumimoji="1" lang="ja-JP" altLang="en-US" dirty="0"/>
              <a:t>　</a:t>
            </a:r>
            <a:r>
              <a:rPr lang="ja-JP" altLang="en-US" dirty="0"/>
              <a:t>理学部棟の完成後、導線が懸念点であったが一本化し概ね成功であった。</a:t>
            </a:r>
            <a:endParaRPr lang="en-US" altLang="ja-JP" dirty="0"/>
          </a:p>
          <a:p>
            <a:pPr marL="0" indent="0">
              <a:buNone/>
            </a:pPr>
            <a:r>
              <a:rPr kumimoji="1" lang="ja-JP" altLang="en-US" dirty="0"/>
              <a:t>　新歓ロード企画を初めとした、今後を見据えて様々な変更を行えたと認識している。初年度の企画の</a:t>
            </a:r>
            <a:r>
              <a:rPr lang="ja-JP" altLang="en-US" dirty="0"/>
              <a:t>企画のため改善点が見受けられた。向上のため</a:t>
            </a:r>
            <a:r>
              <a:rPr kumimoji="1" lang="ja-JP" altLang="en-US" dirty="0"/>
              <a:t>に尽力する。</a:t>
            </a:r>
            <a:endParaRPr kumimoji="1" lang="en-US" altLang="ja-JP" dirty="0"/>
          </a:p>
          <a:p>
            <a:pPr marL="0" indent="0">
              <a:buNone/>
            </a:pPr>
            <a:endParaRPr kumimoji="1" lang="en-US" altLang="ja-JP" dirty="0"/>
          </a:p>
        </p:txBody>
      </p:sp>
    </p:spTree>
    <p:extLst>
      <p:ext uri="{BB962C8B-B14F-4D97-AF65-F5344CB8AC3E}">
        <p14:creationId xmlns:p14="http://schemas.microsoft.com/office/powerpoint/2010/main" val="2445649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E10000-AB3A-3E0F-B3E7-43160ADB0228}"/>
              </a:ext>
            </a:extLst>
          </p:cNvPr>
          <p:cNvSpPr>
            <a:spLocks noGrp="1"/>
          </p:cNvSpPr>
          <p:nvPr>
            <p:ph type="title"/>
          </p:nvPr>
        </p:nvSpPr>
        <p:spPr/>
        <p:txBody>
          <a:bodyPr/>
          <a:lstStyle/>
          <a:p>
            <a:r>
              <a:rPr kumimoji="1" lang="en-US" altLang="ja-JP" dirty="0">
                <a:latin typeface="MS UI Gothic" panose="020B0600070205080204" pitchFamily="50" charset="-128"/>
                <a:ea typeface="MS UI Gothic" panose="020B0600070205080204" pitchFamily="50" charset="-128"/>
              </a:rPr>
              <a:t>5. </a:t>
            </a:r>
            <a:r>
              <a:rPr kumimoji="1" lang="ja-JP" altLang="en-US" dirty="0">
                <a:latin typeface="MS UI Gothic" panose="020B0600070205080204" pitchFamily="50" charset="-128"/>
                <a:ea typeface="MS UI Gothic" panose="020B0600070205080204" pitchFamily="50" charset="-128"/>
              </a:rPr>
              <a:t>第２０回ふたば祭　全体総括</a:t>
            </a:r>
          </a:p>
        </p:txBody>
      </p:sp>
      <p:sp>
        <p:nvSpPr>
          <p:cNvPr id="3" name="コンテンツ プレースホルダー 2">
            <a:extLst>
              <a:ext uri="{FF2B5EF4-FFF2-40B4-BE49-F238E27FC236}">
                <a16:creationId xmlns:a16="http://schemas.microsoft.com/office/drawing/2014/main" id="{EE724172-CA4D-4E5B-C20D-B8C12D5AE999}"/>
              </a:ext>
            </a:extLst>
          </p:cNvPr>
          <p:cNvSpPr>
            <a:spLocks noGrp="1"/>
          </p:cNvSpPr>
          <p:nvPr>
            <p:ph idx="1"/>
          </p:nvPr>
        </p:nvSpPr>
        <p:spPr>
          <a:xfrm>
            <a:off x="749300" y="1809222"/>
            <a:ext cx="10693400" cy="4351338"/>
          </a:xfrm>
        </p:spPr>
        <p:txBody>
          <a:bodyPr/>
          <a:lstStyle/>
          <a:p>
            <a:pPr marL="0" indent="0">
              <a:buNone/>
            </a:pPr>
            <a:r>
              <a:rPr kumimoji="1" lang="ja-JP" altLang="en-US" dirty="0"/>
              <a:t>（４）</a:t>
            </a:r>
            <a:r>
              <a:rPr kumimoji="1" lang="ja-JP" altLang="en-US" dirty="0">
                <a:solidFill>
                  <a:srgbClr val="FF0000"/>
                </a:solidFill>
              </a:rPr>
              <a:t>まとめ</a:t>
            </a:r>
            <a:endParaRPr kumimoji="1" lang="en-US" altLang="ja-JP" dirty="0">
              <a:solidFill>
                <a:srgbClr val="FF0000"/>
              </a:solidFill>
            </a:endParaRPr>
          </a:p>
          <a:p>
            <a:pPr marL="0" indent="0">
              <a:buNone/>
            </a:pPr>
            <a:r>
              <a:rPr lang="ja-JP" altLang="en-US" dirty="0"/>
              <a:t>　今年度は</a:t>
            </a:r>
            <a:r>
              <a:rPr lang="en-US" altLang="ja-JP" dirty="0"/>
              <a:t>V-station</a:t>
            </a:r>
            <a:r>
              <a:rPr lang="ja-JP" altLang="en-US" dirty="0"/>
              <a:t>様（ボランティアセンター）にゴミの分別のお手伝いをしていただき、昨年度に比べ</a:t>
            </a:r>
            <a:r>
              <a:rPr lang="ja-JP" altLang="en-US" dirty="0">
                <a:solidFill>
                  <a:srgbClr val="FF0000"/>
                </a:solidFill>
              </a:rPr>
              <a:t>環境負担の少ない</a:t>
            </a:r>
            <a:r>
              <a:rPr lang="ja-JP" altLang="en-US" dirty="0"/>
              <a:t>イベント開催になったと認識している。</a:t>
            </a:r>
            <a:endParaRPr kumimoji="1" lang="en-US" altLang="ja-JP" dirty="0"/>
          </a:p>
          <a:p>
            <a:pPr marL="0" indent="0">
              <a:buNone/>
            </a:pPr>
            <a:r>
              <a:rPr lang="ja-JP" altLang="en-US" dirty="0"/>
              <a:t>　来場していただいた新入生、出店していただき、ルールの遵守にもご協力いただいた団体様、学生課をはじめとする大学組織様のご支援ご協力により、大きな問題もなく新歓としても、発表の場としても意義のある学祭が開催できた。　</a:t>
            </a:r>
            <a:endParaRPr lang="en-US" altLang="ja-JP" dirty="0"/>
          </a:p>
          <a:p>
            <a:pPr marL="0" indent="0">
              <a:buNone/>
            </a:pPr>
            <a:r>
              <a:rPr lang="ja-JP" altLang="en-US" dirty="0"/>
              <a:t>関わっていただいた皆様に格別の感謝を申し上げます。</a:t>
            </a:r>
            <a:endParaRPr kumimoji="1" lang="ja-JP" altLang="en-US" dirty="0"/>
          </a:p>
        </p:txBody>
      </p:sp>
    </p:spTree>
    <p:extLst>
      <p:ext uri="{BB962C8B-B14F-4D97-AF65-F5344CB8AC3E}">
        <p14:creationId xmlns:p14="http://schemas.microsoft.com/office/powerpoint/2010/main" val="901908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8E0818-D2EA-B224-0859-CC8B6D23E9A9}"/>
              </a:ext>
            </a:extLst>
          </p:cNvPr>
          <p:cNvSpPr>
            <a:spLocks noGrp="1"/>
          </p:cNvSpPr>
          <p:nvPr>
            <p:ph type="title"/>
          </p:nvPr>
        </p:nvSpPr>
        <p:spPr/>
        <p:txBody>
          <a:bodyPr/>
          <a:lstStyle/>
          <a:p>
            <a:r>
              <a:rPr lang="en-US" altLang="ja-JP" dirty="0">
                <a:latin typeface="MS UI Gothic" panose="020B0600070205080204" pitchFamily="50" charset="-128"/>
                <a:ea typeface="MS UI Gothic" panose="020B0600070205080204" pitchFamily="50" charset="-128"/>
              </a:rPr>
              <a:t>5. </a:t>
            </a:r>
            <a:r>
              <a:rPr lang="ja-JP" altLang="en-US" dirty="0">
                <a:latin typeface="MS UI Gothic" panose="020B0600070205080204" pitchFamily="50" charset="-128"/>
                <a:ea typeface="MS UI Gothic" panose="020B0600070205080204" pitchFamily="50" charset="-128"/>
              </a:rPr>
              <a:t>第２０回ふたば祭　全体総括</a:t>
            </a:r>
            <a:endParaRPr kumimoji="1" lang="ja-JP" altLang="en-US" dirty="0"/>
          </a:p>
        </p:txBody>
      </p:sp>
      <p:sp>
        <p:nvSpPr>
          <p:cNvPr id="3" name="コンテンツ プレースホルダー 2">
            <a:extLst>
              <a:ext uri="{FF2B5EF4-FFF2-40B4-BE49-F238E27FC236}">
                <a16:creationId xmlns:a16="http://schemas.microsoft.com/office/drawing/2014/main" id="{BF0934CB-A4CD-2057-4709-405AED06F5AD}"/>
              </a:ext>
            </a:extLst>
          </p:cNvPr>
          <p:cNvSpPr>
            <a:spLocks noGrp="1"/>
          </p:cNvSpPr>
          <p:nvPr>
            <p:ph idx="1"/>
          </p:nvPr>
        </p:nvSpPr>
        <p:spPr/>
        <p:txBody>
          <a:bodyPr/>
          <a:lstStyle/>
          <a:p>
            <a:pPr marL="0" indent="0">
              <a:buNone/>
            </a:pPr>
            <a:r>
              <a:rPr kumimoji="1" lang="ja-JP" altLang="en-US" dirty="0"/>
              <a:t>（５）</a:t>
            </a:r>
            <a:r>
              <a:rPr kumimoji="1" lang="ja-JP" altLang="en-US" dirty="0">
                <a:solidFill>
                  <a:srgbClr val="FF0000"/>
                </a:solidFill>
              </a:rPr>
              <a:t>アンケートについて</a:t>
            </a:r>
            <a:endParaRPr kumimoji="1" lang="en-US" altLang="ja-JP" dirty="0">
              <a:solidFill>
                <a:srgbClr val="FF0000"/>
              </a:solidFill>
            </a:endParaRPr>
          </a:p>
          <a:p>
            <a:pPr marL="0" indent="0">
              <a:buNone/>
            </a:pPr>
            <a:r>
              <a:rPr lang="ja-JP" altLang="en-US" dirty="0"/>
              <a:t>回答は</a:t>
            </a:r>
            <a:r>
              <a:rPr lang="en-US" altLang="ja-JP" dirty="0"/>
              <a:t>40</a:t>
            </a:r>
            <a:r>
              <a:rPr lang="ja-JP" altLang="en-US" dirty="0"/>
              <a:t>件程度、満足度は</a:t>
            </a:r>
            <a:r>
              <a:rPr lang="en-US" altLang="ja-JP" dirty="0"/>
              <a:t>10</a:t>
            </a:r>
            <a:r>
              <a:rPr lang="ja-JP" altLang="en-US" dirty="0"/>
              <a:t>点満点中</a:t>
            </a:r>
            <a:r>
              <a:rPr lang="en-US" altLang="ja-JP" dirty="0"/>
              <a:t>8.11</a:t>
            </a:r>
            <a:r>
              <a:rPr lang="ja-JP" altLang="en-US" dirty="0"/>
              <a:t>点</a:t>
            </a:r>
            <a:endParaRPr lang="en-US" altLang="ja-JP" dirty="0"/>
          </a:p>
          <a:p>
            <a:pPr marL="0" indent="0">
              <a:buNone/>
            </a:pPr>
            <a:r>
              <a:rPr kumimoji="1" lang="ja-JP" altLang="en-US" sz="2400" dirty="0"/>
              <a:t>頂いたご意見紹介＆回答</a:t>
            </a:r>
            <a:endParaRPr kumimoji="1" lang="en-US" altLang="ja-JP" sz="2400" dirty="0"/>
          </a:p>
          <a:p>
            <a:pPr marL="0" indent="0">
              <a:buNone/>
            </a:pPr>
            <a:r>
              <a:rPr lang="ja-JP" altLang="en-US" sz="2400" dirty="0"/>
              <a:t>「減額があった際に返金時まで一切通知がないこと」</a:t>
            </a:r>
            <a:endParaRPr lang="en-US" altLang="ja-JP" sz="2400" dirty="0"/>
          </a:p>
          <a:p>
            <a:pPr marL="0" indent="0">
              <a:buNone/>
            </a:pPr>
            <a:r>
              <a:rPr kumimoji="1" lang="ja-JP" altLang="en-US" sz="2400" dirty="0"/>
              <a:t>→委員会内でも通知すべきという結論になったため、事前、もしくは減額対象行為のその場でご連絡、確認を基本とした運営にさせていただきます。全ての減額事項に対し、その場、即時の合意は難しいですが、保証金返却までに合意のもとさせてただきます。</a:t>
            </a:r>
            <a:endParaRPr kumimoji="1" lang="en-US" altLang="ja-JP" sz="2400" dirty="0"/>
          </a:p>
        </p:txBody>
      </p:sp>
    </p:spTree>
    <p:extLst>
      <p:ext uri="{BB962C8B-B14F-4D97-AF65-F5344CB8AC3E}">
        <p14:creationId xmlns:p14="http://schemas.microsoft.com/office/powerpoint/2010/main" val="1908181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ADF636-5D7A-AF2C-99BD-6905275BEE49}"/>
              </a:ext>
            </a:extLst>
          </p:cNvPr>
          <p:cNvSpPr>
            <a:spLocks noGrp="1"/>
          </p:cNvSpPr>
          <p:nvPr>
            <p:ph type="title"/>
          </p:nvPr>
        </p:nvSpPr>
        <p:spPr/>
        <p:txBody>
          <a:bodyPr/>
          <a:lstStyle/>
          <a:p>
            <a:r>
              <a:rPr lang="en-US" altLang="ja-JP" dirty="0">
                <a:latin typeface="MS UI Gothic" panose="020B0600070205080204" pitchFamily="50" charset="-128"/>
                <a:ea typeface="MS UI Gothic" panose="020B0600070205080204" pitchFamily="50" charset="-128"/>
              </a:rPr>
              <a:t>5. </a:t>
            </a:r>
            <a:r>
              <a:rPr lang="ja-JP" altLang="en-US" dirty="0">
                <a:latin typeface="MS UI Gothic" panose="020B0600070205080204" pitchFamily="50" charset="-128"/>
                <a:ea typeface="MS UI Gothic" panose="020B0600070205080204" pitchFamily="50" charset="-128"/>
              </a:rPr>
              <a:t>第２０回ふたば祭　全体総括</a:t>
            </a:r>
            <a:endParaRPr kumimoji="1" lang="ja-JP" altLang="en-US" dirty="0"/>
          </a:p>
        </p:txBody>
      </p:sp>
      <p:sp>
        <p:nvSpPr>
          <p:cNvPr id="3" name="コンテンツ プレースホルダー 2">
            <a:extLst>
              <a:ext uri="{FF2B5EF4-FFF2-40B4-BE49-F238E27FC236}">
                <a16:creationId xmlns:a16="http://schemas.microsoft.com/office/drawing/2014/main" id="{445D72E0-B010-FEAB-9C20-C0A2E0BCF828}"/>
              </a:ext>
            </a:extLst>
          </p:cNvPr>
          <p:cNvSpPr>
            <a:spLocks noGrp="1"/>
          </p:cNvSpPr>
          <p:nvPr>
            <p:ph idx="1"/>
          </p:nvPr>
        </p:nvSpPr>
        <p:spPr>
          <a:xfrm>
            <a:off x="838200" y="1513114"/>
            <a:ext cx="10700656" cy="5268685"/>
          </a:xfrm>
        </p:spPr>
        <p:txBody>
          <a:bodyPr/>
          <a:lstStyle/>
          <a:p>
            <a:pPr marL="0" indent="0">
              <a:buNone/>
            </a:pPr>
            <a:r>
              <a:rPr lang="ja-JP" altLang="en-US" sz="2400" dirty="0"/>
              <a:t>（５）</a:t>
            </a:r>
            <a:r>
              <a:rPr lang="ja-JP" altLang="en-US" sz="2400" dirty="0">
                <a:solidFill>
                  <a:srgbClr val="FF0000"/>
                </a:solidFill>
              </a:rPr>
              <a:t>アンケートについて</a:t>
            </a:r>
            <a:endParaRPr lang="en-US" altLang="ja-JP" sz="2400" dirty="0">
              <a:solidFill>
                <a:srgbClr val="FF0000"/>
              </a:solidFill>
            </a:endParaRPr>
          </a:p>
          <a:p>
            <a:pPr marL="0" indent="0">
              <a:buNone/>
            </a:pPr>
            <a:r>
              <a:rPr lang="ja-JP" altLang="en-US" sz="2400" dirty="0"/>
              <a:t>「保証金の事前に徴収よりも後程の徴収で良いのではないか、一時的であれ一万円の負担は大きい」</a:t>
            </a:r>
          </a:p>
          <a:p>
            <a:pPr marL="0" indent="0">
              <a:buNone/>
            </a:pPr>
            <a:r>
              <a:rPr kumimoji="1" lang="ja-JP" altLang="en-US" sz="2400" dirty="0"/>
              <a:t>→事後徴収については一意見として受け止めさせていただきます。</a:t>
            </a:r>
            <a:endParaRPr kumimoji="1" lang="en-US" altLang="ja-JP" sz="2400" dirty="0"/>
          </a:p>
          <a:p>
            <a:pPr marL="0" indent="0">
              <a:buNone/>
            </a:pPr>
            <a:r>
              <a:rPr kumimoji="1" lang="ja-JP" altLang="en-US" sz="2400" dirty="0"/>
              <a:t>　事後徴収については全団体が過失の理由に問わず、納得して払う保証がない。契約等むずんだとしても正式な手続きにて請求する労力よりも事前徴収し、学生自治団体である当団体が健全な運営の元、減額事項と判断したものにお支払いいただくべく方が良いと考えている。</a:t>
            </a:r>
            <a:endParaRPr kumimoji="1" lang="en-US" altLang="ja-JP" sz="2400" dirty="0"/>
          </a:p>
          <a:p>
            <a:pPr marL="0" indent="0">
              <a:buNone/>
            </a:pPr>
            <a:r>
              <a:rPr lang="ja-JP" altLang="en-US" sz="2400" dirty="0"/>
              <a:t>　減額事項については運営上差支えのあること（理由のない説明会並びに総会の欠席等）、防犯、安全上の問題（鍵、ガス等の扱い）、衛生的な問題（飲食物の放置等）</a:t>
            </a:r>
            <a:endParaRPr kumimoji="1" lang="en-US" altLang="ja-JP" sz="2400" dirty="0"/>
          </a:p>
          <a:p>
            <a:pPr marL="0" indent="0">
              <a:buNone/>
            </a:pPr>
            <a:r>
              <a:rPr lang="ja-JP" altLang="en-US" sz="2400" dirty="0"/>
              <a:t>　一万円の保証金については負担であると認識し、五千円に減額させていただきました。</a:t>
            </a:r>
            <a:endParaRPr kumimoji="1" lang="ja-JP" altLang="en-US" sz="2400" dirty="0"/>
          </a:p>
        </p:txBody>
      </p:sp>
    </p:spTree>
    <p:extLst>
      <p:ext uri="{BB962C8B-B14F-4D97-AF65-F5344CB8AC3E}">
        <p14:creationId xmlns:p14="http://schemas.microsoft.com/office/powerpoint/2010/main" val="1779067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E6C14E-4AC3-19D0-68EA-996C42F0350C}"/>
              </a:ext>
            </a:extLst>
          </p:cNvPr>
          <p:cNvSpPr>
            <a:spLocks noGrp="1"/>
          </p:cNvSpPr>
          <p:nvPr>
            <p:ph type="title"/>
          </p:nvPr>
        </p:nvSpPr>
        <p:spPr/>
        <p:txBody>
          <a:bodyPr/>
          <a:lstStyle/>
          <a:p>
            <a:r>
              <a:rPr lang="en-US" altLang="ja-JP" dirty="0">
                <a:latin typeface="MS UI Gothic" panose="020B0600070205080204" pitchFamily="50" charset="-128"/>
                <a:ea typeface="MS UI Gothic" panose="020B0600070205080204" pitchFamily="50" charset="-128"/>
              </a:rPr>
              <a:t>5. </a:t>
            </a:r>
            <a:r>
              <a:rPr lang="ja-JP" altLang="en-US" dirty="0">
                <a:latin typeface="MS UI Gothic" panose="020B0600070205080204" pitchFamily="50" charset="-128"/>
                <a:ea typeface="MS UI Gothic" panose="020B0600070205080204" pitchFamily="50" charset="-128"/>
              </a:rPr>
              <a:t>第２０回ふたば祭　全体総括</a:t>
            </a:r>
            <a:endParaRPr kumimoji="1" lang="ja-JP" altLang="en-US" dirty="0"/>
          </a:p>
        </p:txBody>
      </p:sp>
      <p:sp>
        <p:nvSpPr>
          <p:cNvPr id="3" name="コンテンツ プレースホルダー 2">
            <a:extLst>
              <a:ext uri="{FF2B5EF4-FFF2-40B4-BE49-F238E27FC236}">
                <a16:creationId xmlns:a16="http://schemas.microsoft.com/office/drawing/2014/main" id="{584A8B56-ECE2-D5BD-8050-5F0A12C55493}"/>
              </a:ext>
            </a:extLst>
          </p:cNvPr>
          <p:cNvSpPr>
            <a:spLocks noGrp="1"/>
          </p:cNvSpPr>
          <p:nvPr>
            <p:ph idx="1"/>
          </p:nvPr>
        </p:nvSpPr>
        <p:spPr>
          <a:xfrm>
            <a:off x="511629" y="1567543"/>
            <a:ext cx="11375571" cy="4609420"/>
          </a:xfrm>
        </p:spPr>
        <p:txBody>
          <a:bodyPr/>
          <a:lstStyle/>
          <a:p>
            <a:pPr marL="0" indent="0">
              <a:buNone/>
            </a:pPr>
            <a:r>
              <a:rPr kumimoji="1" lang="ja-JP" altLang="en-US" dirty="0"/>
              <a:t>（６）</a:t>
            </a:r>
            <a:r>
              <a:rPr kumimoji="1" lang="ja-JP" altLang="en-US" dirty="0">
                <a:solidFill>
                  <a:srgbClr val="FF0000"/>
                </a:solidFill>
              </a:rPr>
              <a:t>実行委員会からのお願い</a:t>
            </a:r>
            <a:endParaRPr kumimoji="1" lang="en-US" altLang="ja-JP" dirty="0">
              <a:solidFill>
                <a:srgbClr val="FF0000"/>
              </a:solidFill>
            </a:endParaRPr>
          </a:p>
          <a:p>
            <a:pPr marL="0" indent="0">
              <a:buNone/>
            </a:pPr>
            <a:r>
              <a:rPr kumimoji="1" lang="ja-JP" altLang="en-US" dirty="0"/>
              <a:t>・保証金について</a:t>
            </a:r>
            <a:endParaRPr kumimoji="1" lang="en-US" altLang="ja-JP" dirty="0"/>
          </a:p>
          <a:p>
            <a:pPr marL="0" indent="0">
              <a:buNone/>
            </a:pPr>
            <a:r>
              <a:rPr kumimoji="1" lang="ja-JP" altLang="en-US" sz="2400" dirty="0"/>
              <a:t>保証金自体を減額し、減額事項を削除させていただきました。</a:t>
            </a:r>
            <a:endParaRPr kumimoji="1" lang="en-US" altLang="ja-JP" sz="2400" dirty="0"/>
          </a:p>
          <a:p>
            <a:pPr marL="0" indent="0">
              <a:buNone/>
            </a:pPr>
            <a:r>
              <a:rPr lang="ja-JP" altLang="en-US" sz="2400" dirty="0"/>
              <a:t>この変更後、今後運営上違反事項が増えていまうことがあれば私たちも対応せざるを得ません。ただ、違反事項が減っていくのであれば保証金の撤廃も視野に入れています。私たちも団体への負担は極力削減したいと考えていますのでご協力をお願いします。</a:t>
            </a:r>
            <a:endParaRPr lang="en-US" altLang="ja-JP" sz="2400" dirty="0"/>
          </a:p>
          <a:p>
            <a:pPr marL="0" indent="0">
              <a:buNone/>
            </a:pPr>
            <a:r>
              <a:rPr kumimoji="1" lang="ja-JP" altLang="en-US" sz="2400" dirty="0"/>
              <a:t>・ごみの分別のお願い</a:t>
            </a:r>
            <a:endParaRPr kumimoji="1" lang="en-US" altLang="ja-JP" sz="2400" dirty="0"/>
          </a:p>
          <a:p>
            <a:pPr marL="0" indent="0">
              <a:buNone/>
            </a:pPr>
            <a:r>
              <a:rPr kumimoji="1" lang="ja-JP" altLang="en-US" sz="2400" dirty="0"/>
              <a:t>私たちの出店時にいただいている金額のうち、ごみ代が大きく圧迫しています。ゴミの分別を徹底することにより、今後単価が安くなりごみ代の負担も減りますので、分別のご協力をお願いします。</a:t>
            </a:r>
          </a:p>
        </p:txBody>
      </p:sp>
    </p:spTree>
    <p:extLst>
      <p:ext uri="{BB962C8B-B14F-4D97-AF65-F5344CB8AC3E}">
        <p14:creationId xmlns:p14="http://schemas.microsoft.com/office/powerpoint/2010/main" val="2861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pPr eaLnBrk="1" hangingPunct="1"/>
            <a:r>
              <a:rPr lang="ja-JP" altLang="en-US"/>
              <a:t>進行表</a:t>
            </a:r>
          </a:p>
        </p:txBody>
      </p:sp>
      <p:sp>
        <p:nvSpPr>
          <p:cNvPr id="4099" name="コンテンツ プレースホルダー 2"/>
          <p:cNvSpPr>
            <a:spLocks noGrp="1"/>
          </p:cNvSpPr>
          <p:nvPr>
            <p:ph idx="1"/>
          </p:nvPr>
        </p:nvSpPr>
        <p:spPr>
          <a:xfrm>
            <a:off x="838200" y="1825625"/>
            <a:ext cx="10515600" cy="4474592"/>
          </a:xfrm>
        </p:spPr>
        <p:txBody>
          <a:bodyPr/>
          <a:lstStyle/>
          <a:p>
            <a:pPr marL="0" indent="0" eaLnBrk="1" hangingPunct="1">
              <a:buNone/>
            </a:pPr>
            <a:r>
              <a:rPr lang="en-US" altLang="ja-JP" sz="3800" dirty="0"/>
              <a:t>1</a:t>
            </a:r>
            <a:r>
              <a:rPr lang="ja-JP" altLang="en-US" sz="3800" dirty="0"/>
              <a:t>．第</a:t>
            </a:r>
            <a:r>
              <a:rPr lang="en-US" altLang="ja-JP" sz="3800" dirty="0"/>
              <a:t>20</a:t>
            </a:r>
            <a:r>
              <a:rPr lang="ja-JP" altLang="en-US" sz="3800" dirty="0"/>
              <a:t>回ふたば祭　　開催概要</a:t>
            </a:r>
            <a:endParaRPr lang="en-US" altLang="ja-JP" sz="3800" dirty="0"/>
          </a:p>
          <a:p>
            <a:pPr marL="0" indent="0" eaLnBrk="1" hangingPunct="1">
              <a:buNone/>
            </a:pPr>
            <a:r>
              <a:rPr lang="en-US" altLang="ja-JP" sz="3800" dirty="0"/>
              <a:t>2</a:t>
            </a:r>
            <a:r>
              <a:rPr lang="ja-JP" altLang="en-US" sz="3800" dirty="0"/>
              <a:t>．第</a:t>
            </a:r>
            <a:r>
              <a:rPr lang="en-US" altLang="ja-JP" sz="3800" dirty="0"/>
              <a:t>20</a:t>
            </a:r>
            <a:r>
              <a:rPr lang="ja-JP" altLang="en-US" sz="3800" dirty="0"/>
              <a:t>回ふたば祭　　企画局総括</a:t>
            </a:r>
            <a:endParaRPr lang="en-US" altLang="ja-JP" sz="3800" dirty="0"/>
          </a:p>
          <a:p>
            <a:pPr marL="0" indent="0" eaLnBrk="1" hangingPunct="1">
              <a:buNone/>
            </a:pPr>
            <a:r>
              <a:rPr lang="en-US" altLang="ja-JP" sz="3800" dirty="0"/>
              <a:t>3</a:t>
            </a:r>
            <a:r>
              <a:rPr lang="ja-JP" altLang="en-US" sz="3800" dirty="0"/>
              <a:t>．第</a:t>
            </a:r>
            <a:r>
              <a:rPr lang="en-US" altLang="ja-JP" sz="3800" dirty="0"/>
              <a:t>20</a:t>
            </a:r>
            <a:r>
              <a:rPr lang="ja-JP" altLang="en-US" sz="3800" dirty="0"/>
              <a:t>回ふたば祭　　情報宣伝局総括</a:t>
            </a:r>
            <a:endParaRPr lang="en-US" altLang="ja-JP" sz="3800" dirty="0"/>
          </a:p>
          <a:p>
            <a:pPr marL="0" indent="0" eaLnBrk="1" hangingPunct="1">
              <a:buNone/>
            </a:pPr>
            <a:r>
              <a:rPr lang="en-US" altLang="ja-JP" sz="3800" dirty="0"/>
              <a:t>4</a:t>
            </a:r>
            <a:r>
              <a:rPr lang="ja-JP" altLang="en-US" sz="3800" dirty="0"/>
              <a:t>．第</a:t>
            </a:r>
            <a:r>
              <a:rPr lang="en-US" altLang="ja-JP" sz="3800" dirty="0"/>
              <a:t>20</a:t>
            </a:r>
            <a:r>
              <a:rPr lang="ja-JP" altLang="en-US" sz="3800" dirty="0"/>
              <a:t>回ふたば祭　　収支決算報告</a:t>
            </a:r>
            <a:endParaRPr lang="en-US" altLang="ja-JP" sz="3800" dirty="0"/>
          </a:p>
          <a:p>
            <a:pPr marL="0" indent="0" eaLnBrk="1" hangingPunct="1">
              <a:buNone/>
            </a:pPr>
            <a:r>
              <a:rPr lang="en-US" altLang="ja-JP" sz="3800" dirty="0"/>
              <a:t>5</a:t>
            </a:r>
            <a:r>
              <a:rPr lang="ja-JP" altLang="en-US" sz="3800" dirty="0"/>
              <a:t>．第</a:t>
            </a:r>
            <a:r>
              <a:rPr lang="en-US" altLang="ja-JP" sz="3800" dirty="0"/>
              <a:t>20</a:t>
            </a:r>
            <a:r>
              <a:rPr lang="ja-JP" altLang="en-US" sz="3800" dirty="0"/>
              <a:t>回ふたば祭　　全体総括</a:t>
            </a:r>
            <a:endParaRPr lang="en-US" altLang="ja-JP" sz="3800" dirty="0"/>
          </a:p>
          <a:p>
            <a:pPr marL="0" indent="0" eaLnBrk="1" hangingPunct="1">
              <a:buNone/>
            </a:pPr>
            <a:r>
              <a:rPr lang="en-US" altLang="ja-JP" sz="3800" dirty="0"/>
              <a:t>6</a:t>
            </a:r>
            <a:r>
              <a:rPr lang="ja-JP" altLang="en-US" sz="3800" dirty="0"/>
              <a:t>．第</a:t>
            </a:r>
            <a:r>
              <a:rPr lang="en-US" altLang="ja-JP" sz="3800" dirty="0"/>
              <a:t>75</a:t>
            </a:r>
            <a:r>
              <a:rPr lang="ja-JP" altLang="en-US" sz="3800" dirty="0"/>
              <a:t>回銀杏祭　テーマ･ロゴ発表</a:t>
            </a:r>
            <a:endParaRPr lang="en-US" altLang="ja-JP" sz="3800" dirty="0"/>
          </a:p>
          <a:p>
            <a:pPr marL="0" indent="0" eaLnBrk="1" hangingPunct="1">
              <a:buNone/>
            </a:pPr>
            <a:r>
              <a:rPr lang="en-US" altLang="ja-JP" sz="3800" dirty="0"/>
              <a:t>7</a:t>
            </a:r>
            <a:r>
              <a:rPr lang="ja-JP" altLang="en-US" sz="3800" dirty="0"/>
              <a:t>．第</a:t>
            </a:r>
            <a:r>
              <a:rPr lang="en-US" altLang="ja-JP" sz="3800" dirty="0"/>
              <a:t>75</a:t>
            </a:r>
            <a:r>
              <a:rPr lang="ja-JP" altLang="en-US" sz="3800" dirty="0"/>
              <a:t>回銀杏祭　第</a:t>
            </a:r>
            <a:r>
              <a:rPr lang="en-US" altLang="ja-JP" sz="3800" dirty="0"/>
              <a:t>2</a:t>
            </a:r>
            <a:r>
              <a:rPr lang="ja-JP" altLang="en-US" sz="3800" dirty="0"/>
              <a:t>回総会に関する諸連絡</a:t>
            </a:r>
            <a:endParaRPr lang="en-US" altLang="ja-JP" sz="3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971B6-7CAC-85F4-24CE-1E4DF695B7F2}"/>
              </a:ext>
            </a:extLst>
          </p:cNvPr>
          <p:cNvSpPr>
            <a:spLocks noGrp="1"/>
          </p:cNvSpPr>
          <p:nvPr>
            <p:ph type="title"/>
          </p:nvPr>
        </p:nvSpPr>
        <p:spPr/>
        <p:txBody>
          <a:bodyPr/>
          <a:lstStyle/>
          <a:p>
            <a:r>
              <a:rPr kumimoji="1" lang="en-US" altLang="ja-JP" dirty="0"/>
              <a:t>5. </a:t>
            </a:r>
            <a:r>
              <a:rPr kumimoji="1" lang="ja-JP" altLang="en-US" dirty="0"/>
              <a:t>第２０回ふたば祭　全体総括</a:t>
            </a:r>
          </a:p>
        </p:txBody>
      </p:sp>
      <p:sp>
        <p:nvSpPr>
          <p:cNvPr id="3" name="コンテンツ プレースホルダー 2">
            <a:extLst>
              <a:ext uri="{FF2B5EF4-FFF2-40B4-BE49-F238E27FC236}">
                <a16:creationId xmlns:a16="http://schemas.microsoft.com/office/drawing/2014/main" id="{46BDA29E-C165-87A9-A126-D8A2E148DF12}"/>
              </a:ext>
            </a:extLst>
          </p:cNvPr>
          <p:cNvSpPr>
            <a:spLocks noGrp="1"/>
          </p:cNvSpPr>
          <p:nvPr>
            <p:ph idx="1"/>
          </p:nvPr>
        </p:nvSpPr>
        <p:spPr/>
        <p:txBody>
          <a:bodyPr>
            <a:normAutofit/>
          </a:bodyPr>
          <a:lstStyle/>
          <a:p>
            <a:pPr marL="0" indent="0">
              <a:buNone/>
            </a:pPr>
            <a:r>
              <a:rPr kumimoji="1" lang="ja-JP" altLang="en-US" dirty="0"/>
              <a:t>（７）</a:t>
            </a:r>
            <a:r>
              <a:rPr kumimoji="1" lang="ja-JP" altLang="en-US" dirty="0">
                <a:solidFill>
                  <a:srgbClr val="FF0000"/>
                </a:solidFill>
              </a:rPr>
              <a:t>今後について</a:t>
            </a:r>
            <a:endParaRPr kumimoji="1" lang="en-US" altLang="ja-JP" dirty="0">
              <a:solidFill>
                <a:srgbClr val="FF0000"/>
              </a:solidFill>
            </a:endParaRPr>
          </a:p>
          <a:p>
            <a:pPr marL="0" indent="0">
              <a:buNone/>
            </a:pPr>
            <a:r>
              <a:rPr lang="ja-JP" altLang="en-US" dirty="0"/>
              <a:t>　来年度からは新入生が森之宮キャンパスに移動するため不透明でありますがふたば祭の開催は継続します。</a:t>
            </a:r>
            <a:endParaRPr lang="en-US" altLang="ja-JP" dirty="0"/>
          </a:p>
          <a:p>
            <a:pPr marL="0" indent="0">
              <a:buNone/>
            </a:pPr>
            <a:r>
              <a:rPr lang="ja-JP" altLang="en-US" dirty="0"/>
              <a:t>　大阪公立大学の課外活動団体、主に杉本キャンパスの団体への新入生の加入の促進の一因になれるように尽力致します。</a:t>
            </a:r>
            <a:endParaRPr lang="en-US" altLang="ja-JP" dirty="0"/>
          </a:p>
          <a:p>
            <a:pPr marL="0" indent="0">
              <a:buNone/>
            </a:pPr>
            <a:r>
              <a:rPr kumimoji="1" lang="ja-JP" altLang="en-US" dirty="0"/>
              <a:t>　様々な団体との連携、団体還元につながる企画や運営のため日々奮闘致しますので、団体様</a:t>
            </a:r>
            <a:r>
              <a:rPr lang="ja-JP" altLang="en-US" dirty="0"/>
              <a:t>のご協力もこの先もお願いいたします。</a:t>
            </a:r>
            <a:endParaRPr kumimoji="1" lang="en-US" altLang="ja-JP" dirty="0"/>
          </a:p>
        </p:txBody>
      </p:sp>
    </p:spTree>
    <p:extLst>
      <p:ext uri="{BB962C8B-B14F-4D97-AF65-F5344CB8AC3E}">
        <p14:creationId xmlns:p14="http://schemas.microsoft.com/office/powerpoint/2010/main" val="3806669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第７５回銀杏祭</a:t>
            </a:r>
            <a:br>
              <a:rPr kumimoji="1" lang="en-US" altLang="ja-JP" dirty="0"/>
            </a:br>
            <a:r>
              <a:rPr kumimoji="1" lang="ja-JP" altLang="en-US" dirty="0"/>
              <a:t>テーマ･ロゴ発表</a:t>
            </a:r>
            <a:br>
              <a:rPr kumimoji="1" lang="en-US" altLang="ja-JP" dirty="0"/>
            </a:br>
            <a:endParaRPr kumimoji="1" lang="ja-JP" altLang="en-US" dirty="0"/>
          </a:p>
        </p:txBody>
      </p:sp>
      <p:sp>
        <p:nvSpPr>
          <p:cNvPr id="3" name="テキスト プレースホルダー 2"/>
          <p:cNvSpPr>
            <a:spLocks noGrp="1"/>
          </p:cNvSpPr>
          <p:nvPr>
            <p:ph type="body" idx="1"/>
          </p:nvPr>
        </p:nvSpPr>
        <p:spPr/>
        <p:txBody>
          <a:bodyPr/>
          <a:lstStyle/>
          <a:p>
            <a:pPr algn="ctr"/>
            <a:endParaRPr kumimoji="1" lang="en-US" altLang="ja-JP" dirty="0"/>
          </a:p>
          <a:p>
            <a:pPr algn="ctr"/>
            <a:r>
              <a:rPr lang="ja-JP" altLang="en-US" sz="2800" b="1" dirty="0"/>
              <a:t>第７５代委員長　杉本幹太</a:t>
            </a:r>
            <a:endParaRPr kumimoji="1" lang="ja-JP" altLang="en-US" sz="2800" b="1" dirty="0"/>
          </a:p>
        </p:txBody>
      </p:sp>
    </p:spTree>
    <p:extLst>
      <p:ext uri="{BB962C8B-B14F-4D97-AF65-F5344CB8AC3E}">
        <p14:creationId xmlns:p14="http://schemas.microsoft.com/office/powerpoint/2010/main" val="585897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6. </a:t>
            </a:r>
            <a:r>
              <a:rPr lang="ja-JP" altLang="en-US" dirty="0"/>
              <a:t>第７５回銀杏祭　テーマ＆ロゴ</a:t>
            </a:r>
            <a:endParaRPr kumimoji="1" lang="ja-JP" altLang="en-US" dirty="0"/>
          </a:p>
        </p:txBody>
      </p:sp>
      <p:sp>
        <p:nvSpPr>
          <p:cNvPr id="5" name="コンテンツ プレースホルダー 4"/>
          <p:cNvSpPr>
            <a:spLocks noGrp="1"/>
          </p:cNvSpPr>
          <p:nvPr>
            <p:ph idx="1"/>
          </p:nvPr>
        </p:nvSpPr>
        <p:spPr>
          <a:xfrm>
            <a:off x="838199" y="3539471"/>
            <a:ext cx="10380519" cy="4080869"/>
          </a:xfrm>
        </p:spPr>
        <p:txBody>
          <a:bodyPr/>
          <a:lstStyle/>
          <a:p>
            <a:pPr marL="0" indent="0">
              <a:buNone/>
            </a:pPr>
            <a:r>
              <a:rPr lang="ja-JP" altLang="en-US" sz="3600" dirty="0"/>
              <a:t>「さざんか」</a:t>
            </a:r>
            <a:endParaRPr lang="en-US" altLang="ja-JP" sz="3600" dirty="0"/>
          </a:p>
          <a:p>
            <a:pPr marL="0" indent="0">
              <a:buNone/>
            </a:pPr>
            <a:r>
              <a:rPr lang="ja-JP" altLang="en-US" dirty="0"/>
              <a:t>　少し寒さを感じる秋の終盤である銀杏祭に少し強い響きから連想される点から活気づいてほしいという気持ちと花言葉は困難に打ち勝つ、ひたむきさであり、大学統合後不安定な中、森之宮キャンパスで不透明であるが例年以上の盛況を期待を込めたテーマ。</a:t>
            </a:r>
            <a:endParaRPr lang="en-US" altLang="ja-JP" dirty="0"/>
          </a:p>
        </p:txBody>
      </p:sp>
      <p:sp>
        <p:nvSpPr>
          <p:cNvPr id="2" name="テキスト ボックス 1">
            <a:extLst>
              <a:ext uri="{FF2B5EF4-FFF2-40B4-BE49-F238E27FC236}">
                <a16:creationId xmlns:a16="http://schemas.microsoft.com/office/drawing/2014/main" id="{DF23136C-72CC-9EAA-ADA6-B42F680471C3}"/>
              </a:ext>
            </a:extLst>
          </p:cNvPr>
          <p:cNvSpPr txBox="1"/>
          <p:nvPr/>
        </p:nvSpPr>
        <p:spPr>
          <a:xfrm>
            <a:off x="838199" y="2353469"/>
            <a:ext cx="7701951" cy="523220"/>
          </a:xfrm>
          <a:prstGeom prst="rect">
            <a:avLst/>
          </a:prstGeom>
          <a:noFill/>
        </p:spPr>
        <p:txBody>
          <a:bodyPr wrap="square" rtlCol="0">
            <a:spAutoFit/>
          </a:bodyPr>
          <a:lstStyle/>
          <a:p>
            <a:r>
              <a:rPr kumimoji="1" lang="ja-JP" altLang="en-US" sz="2800" dirty="0"/>
              <a:t>銀杏祭開催日　　　</a:t>
            </a:r>
            <a:r>
              <a:rPr lang="en-US" altLang="ja-JP" sz="2800" dirty="0"/>
              <a:t>11/1(</a:t>
            </a:r>
            <a:r>
              <a:rPr lang="ja-JP" altLang="en-US" sz="2800" dirty="0"/>
              <a:t>土</a:t>
            </a:r>
            <a:r>
              <a:rPr lang="en-US" altLang="ja-JP" sz="2800" dirty="0"/>
              <a:t>)</a:t>
            </a:r>
            <a:r>
              <a:rPr lang="ja-JP" altLang="en-US" sz="2800" dirty="0"/>
              <a:t>～</a:t>
            </a:r>
            <a:r>
              <a:rPr lang="en-US" altLang="ja-JP" sz="2800" dirty="0"/>
              <a:t>11/3(</a:t>
            </a:r>
            <a:r>
              <a:rPr lang="ja-JP" altLang="en-US" sz="2800" dirty="0"/>
              <a:t>月</a:t>
            </a:r>
            <a:r>
              <a:rPr lang="en-US" altLang="ja-JP" sz="2800" dirty="0"/>
              <a:t>)</a:t>
            </a:r>
            <a:endParaRPr kumimoji="1" lang="ja-JP" altLang="en-US" sz="2800" dirty="0"/>
          </a:p>
        </p:txBody>
      </p:sp>
      <p:pic>
        <p:nvPicPr>
          <p:cNvPr id="7" name="図 6" descr="食品 が含まれている画像&#10;&#10;AI 生成コンテンツは誤りを含む可能性があります。">
            <a:extLst>
              <a:ext uri="{FF2B5EF4-FFF2-40B4-BE49-F238E27FC236}">
                <a16:creationId xmlns:a16="http://schemas.microsoft.com/office/drawing/2014/main" id="{27ACE30E-E737-8F2B-8C6F-9838B21D4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0150" y="479035"/>
            <a:ext cx="3343603" cy="3343603"/>
          </a:xfrm>
          <a:prstGeom prst="rect">
            <a:avLst/>
          </a:prstGeom>
        </p:spPr>
      </p:pic>
    </p:spTree>
    <p:extLst>
      <p:ext uri="{BB962C8B-B14F-4D97-AF65-F5344CB8AC3E}">
        <p14:creationId xmlns:p14="http://schemas.microsoft.com/office/powerpoint/2010/main" val="2466809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330175"/>
            <a:ext cx="10515600" cy="2852737"/>
          </a:xfrm>
        </p:spPr>
        <p:txBody>
          <a:bodyPr/>
          <a:lstStyle/>
          <a:p>
            <a:pPr algn="ctr"/>
            <a:r>
              <a:rPr kumimoji="1" lang="ja-JP" altLang="en-US" dirty="0"/>
              <a:t>第７５回銀杏祭</a:t>
            </a:r>
            <a:br>
              <a:rPr kumimoji="1" lang="en-US" altLang="ja-JP" dirty="0"/>
            </a:br>
            <a:r>
              <a:rPr kumimoji="1" lang="ja-JP" altLang="en-US" dirty="0"/>
              <a:t>第２回総会に関する諸注意</a:t>
            </a:r>
            <a:br>
              <a:rPr kumimoji="1" lang="en-US" altLang="ja-JP" dirty="0"/>
            </a:br>
            <a:endParaRPr kumimoji="1" lang="ja-JP" altLang="en-US" dirty="0"/>
          </a:p>
        </p:txBody>
      </p:sp>
      <p:sp>
        <p:nvSpPr>
          <p:cNvPr id="3" name="テキスト プレースホルダー 2"/>
          <p:cNvSpPr>
            <a:spLocks noGrp="1"/>
          </p:cNvSpPr>
          <p:nvPr>
            <p:ph type="body" idx="1"/>
          </p:nvPr>
        </p:nvSpPr>
        <p:spPr/>
        <p:txBody>
          <a:bodyPr/>
          <a:lstStyle/>
          <a:p>
            <a:pPr algn="ctr"/>
            <a:endParaRPr kumimoji="1" lang="en-US" altLang="ja-JP" dirty="0"/>
          </a:p>
          <a:p>
            <a:pPr algn="ctr"/>
            <a:r>
              <a:rPr lang="ja-JP" altLang="en-US" sz="2800" dirty="0"/>
              <a:t>第７５代副委員長　守屋梓</a:t>
            </a:r>
            <a:endParaRPr kumimoji="1" lang="ja-JP" altLang="en-US" sz="2800" dirty="0"/>
          </a:p>
        </p:txBody>
      </p:sp>
    </p:spTree>
    <p:extLst>
      <p:ext uri="{BB962C8B-B14F-4D97-AF65-F5344CB8AC3E}">
        <p14:creationId xmlns:p14="http://schemas.microsoft.com/office/powerpoint/2010/main" val="2370069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EE3BB9-33F2-4E6B-968A-D4CE87FAC294}"/>
              </a:ext>
            </a:extLst>
          </p:cNvPr>
          <p:cNvSpPr>
            <a:spLocks noGrp="1"/>
          </p:cNvSpPr>
          <p:nvPr>
            <p:ph type="title"/>
          </p:nvPr>
        </p:nvSpPr>
        <p:spPr/>
        <p:txBody>
          <a:bodyPr/>
          <a:lstStyle/>
          <a:p>
            <a:r>
              <a:rPr lang="en-US" altLang="ja-JP" dirty="0"/>
              <a:t>7</a:t>
            </a:r>
            <a:r>
              <a:rPr lang="ja-JP" altLang="en-US" dirty="0"/>
              <a:t>．第２回総会</a:t>
            </a:r>
            <a:r>
              <a:rPr kumimoji="1" lang="ja-JP" altLang="en-US" dirty="0"/>
              <a:t>に関する諸連絡</a:t>
            </a:r>
          </a:p>
        </p:txBody>
      </p:sp>
      <p:sp>
        <p:nvSpPr>
          <p:cNvPr id="3" name="コンテンツ プレースホルダー 2">
            <a:extLst>
              <a:ext uri="{FF2B5EF4-FFF2-40B4-BE49-F238E27FC236}">
                <a16:creationId xmlns:a16="http://schemas.microsoft.com/office/drawing/2014/main" id="{A509D35F-CFE8-43E5-B3E0-8D454E6CD56B}"/>
              </a:ext>
            </a:extLst>
          </p:cNvPr>
          <p:cNvSpPr>
            <a:spLocks noGrp="1"/>
          </p:cNvSpPr>
          <p:nvPr>
            <p:ph idx="1"/>
          </p:nvPr>
        </p:nvSpPr>
        <p:spPr>
          <a:xfrm>
            <a:off x="838200" y="1690688"/>
            <a:ext cx="10515600" cy="4954737"/>
          </a:xfrm>
        </p:spPr>
        <p:txBody>
          <a:bodyPr>
            <a:normAutofit lnSpcReduction="10000"/>
          </a:bodyPr>
          <a:lstStyle/>
          <a:p>
            <a:r>
              <a:rPr kumimoji="1" lang="ja-JP" altLang="en-US" dirty="0"/>
              <a:t>第</a:t>
            </a:r>
            <a:r>
              <a:rPr kumimoji="1" lang="en-US" altLang="ja-JP" dirty="0"/>
              <a:t>2</a:t>
            </a:r>
            <a:r>
              <a:rPr kumimoji="1" lang="ja-JP" altLang="en-US" dirty="0"/>
              <a:t>回総会　８月</a:t>
            </a:r>
            <a:r>
              <a:rPr kumimoji="1" lang="en-US" altLang="ja-JP" dirty="0"/>
              <a:t>11</a:t>
            </a:r>
            <a:r>
              <a:rPr kumimoji="1" lang="ja-JP" altLang="en-US" dirty="0"/>
              <a:t>日（月）　</a:t>
            </a:r>
            <a:endParaRPr kumimoji="1" lang="en-US" altLang="ja-JP" dirty="0"/>
          </a:p>
          <a:p>
            <a:r>
              <a:rPr kumimoji="1" lang="ja-JP" altLang="en-US" dirty="0"/>
              <a:t>場所：全学共通教育棟</a:t>
            </a:r>
            <a:r>
              <a:rPr kumimoji="1" lang="en-US" altLang="ja-JP" dirty="0"/>
              <a:t>810</a:t>
            </a:r>
            <a:r>
              <a:rPr kumimoji="1" lang="ja-JP" altLang="en-US" dirty="0"/>
              <a:t>教室</a:t>
            </a:r>
            <a:r>
              <a:rPr kumimoji="1" lang="en-US" altLang="ja-JP" dirty="0"/>
              <a:t>【</a:t>
            </a:r>
            <a:r>
              <a:rPr kumimoji="1" lang="ja-JP" altLang="en-US" dirty="0"/>
              <a:t>対面</a:t>
            </a:r>
            <a:r>
              <a:rPr kumimoji="1" lang="en-US" altLang="ja-JP" dirty="0"/>
              <a:t>】</a:t>
            </a:r>
          </a:p>
          <a:p>
            <a:r>
              <a:rPr lang="ja-JP" altLang="en-US" dirty="0"/>
              <a:t>時間：</a:t>
            </a:r>
            <a:r>
              <a:rPr lang="en-US" altLang="ja-JP" dirty="0"/>
              <a:t>13:30</a:t>
            </a:r>
            <a:r>
              <a:rPr lang="ja-JP" altLang="en-US" dirty="0"/>
              <a:t>～</a:t>
            </a:r>
            <a:r>
              <a:rPr lang="en-US" altLang="ja-JP" dirty="0"/>
              <a:t>14:30</a:t>
            </a:r>
            <a:r>
              <a:rPr lang="ja-JP" altLang="en-US" dirty="0"/>
              <a:t>　（</a:t>
            </a:r>
            <a:r>
              <a:rPr lang="en-US" altLang="ja-JP" dirty="0"/>
              <a:t>13:00</a:t>
            </a:r>
            <a:r>
              <a:rPr lang="ja-JP" altLang="en-US" dirty="0"/>
              <a:t>より受付開始）</a:t>
            </a:r>
            <a:endParaRPr lang="en-US" altLang="ja-JP" dirty="0"/>
          </a:p>
          <a:p>
            <a:pPr marL="0" indent="0">
              <a:buNone/>
            </a:pPr>
            <a:r>
              <a:rPr kumimoji="1" lang="en-US" altLang="ja-JP" sz="2000" dirty="0"/>
              <a:t>(</a:t>
            </a:r>
            <a:r>
              <a:rPr kumimoji="1" lang="ja-JP" altLang="en-US" sz="2000" dirty="0"/>
              <a:t>おそらく予定時間よりも早く終わります。</a:t>
            </a:r>
            <a:r>
              <a:rPr kumimoji="1" lang="en-US" altLang="ja-JP" sz="2000" dirty="0"/>
              <a:t>)</a:t>
            </a:r>
          </a:p>
          <a:p>
            <a:pPr marL="0" indent="0">
              <a:buNone/>
            </a:pPr>
            <a:r>
              <a:rPr kumimoji="1" lang="ja-JP" altLang="en-US" dirty="0"/>
              <a:t>　</a:t>
            </a:r>
            <a:endParaRPr kumimoji="1" lang="en-US" altLang="ja-JP" dirty="0"/>
          </a:p>
          <a:p>
            <a:pPr marL="0" indent="0">
              <a:buNone/>
            </a:pPr>
            <a:r>
              <a:rPr kumimoji="1" lang="ja-JP" altLang="en-US" dirty="0"/>
              <a:t>なるべく代表者もしくは当日責任者の出席をお願いします。都合がつかない場合は、クラブ・サークルの副代表など出席者の代理を立てていただくことになります。代理が立てられない場合は、</a:t>
            </a:r>
            <a:r>
              <a:rPr kumimoji="1" lang="en-US" altLang="ja-JP" dirty="0"/>
              <a:t>Slack</a:t>
            </a:r>
            <a:r>
              <a:rPr kumimoji="1" lang="ja-JP" altLang="en-US" dirty="0"/>
              <a:t>の</a:t>
            </a:r>
            <a:r>
              <a:rPr kumimoji="1" lang="en-US" altLang="ja-JP" dirty="0"/>
              <a:t>DM</a:t>
            </a:r>
            <a:r>
              <a:rPr kumimoji="1" lang="ja-JP" altLang="en-US" dirty="0"/>
              <a:t>にてご連絡ください。</a:t>
            </a:r>
            <a:endParaRPr kumimoji="1" lang="en-US" altLang="ja-JP" dirty="0"/>
          </a:p>
          <a:p>
            <a:pPr marL="0" indent="0">
              <a:buNone/>
            </a:pPr>
            <a:r>
              <a:rPr lang="ja-JP" altLang="en-US" dirty="0"/>
              <a:t>無断欠席された</a:t>
            </a:r>
            <a:r>
              <a:rPr kumimoji="1" lang="ja-JP" altLang="en-US" dirty="0"/>
              <a:t>場合、保証金の減額対象となってしまい、場合によっては出店（展）やステージ出演の許可が下りない可能性がございますので、参加希望の団体様は必ず出席するようお願い致します。</a:t>
            </a:r>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2041336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5D66F1-681F-9974-8477-9F1A57C9A70D}"/>
              </a:ext>
            </a:extLst>
          </p:cNvPr>
          <p:cNvSpPr>
            <a:spLocks noGrp="1"/>
          </p:cNvSpPr>
          <p:nvPr>
            <p:ph type="title"/>
          </p:nvPr>
        </p:nvSpPr>
        <p:spPr/>
        <p:txBody>
          <a:bodyPr/>
          <a:lstStyle/>
          <a:p>
            <a:r>
              <a:rPr kumimoji="1" lang="en-US" altLang="ja-JP" dirty="0"/>
              <a:t>7</a:t>
            </a:r>
            <a:r>
              <a:rPr kumimoji="1" lang="ja-JP" altLang="en-US" dirty="0"/>
              <a:t>．第２回総会に関する諸連絡</a:t>
            </a:r>
          </a:p>
        </p:txBody>
      </p:sp>
      <p:sp>
        <p:nvSpPr>
          <p:cNvPr id="3" name="コンテンツ プレースホルダー 2">
            <a:extLst>
              <a:ext uri="{FF2B5EF4-FFF2-40B4-BE49-F238E27FC236}">
                <a16:creationId xmlns:a16="http://schemas.microsoft.com/office/drawing/2014/main" id="{E2215113-CB7E-6017-1B26-398E32548C8A}"/>
              </a:ext>
            </a:extLst>
          </p:cNvPr>
          <p:cNvSpPr>
            <a:spLocks noGrp="1"/>
          </p:cNvSpPr>
          <p:nvPr>
            <p:ph idx="1"/>
          </p:nvPr>
        </p:nvSpPr>
        <p:spPr>
          <a:xfrm>
            <a:off x="838200" y="1690687"/>
            <a:ext cx="10515600" cy="4971369"/>
          </a:xfrm>
        </p:spPr>
        <p:txBody>
          <a:bodyPr/>
          <a:lstStyle/>
          <a:p>
            <a:pPr marL="0" indent="0">
              <a:buNone/>
            </a:pPr>
            <a:r>
              <a:rPr kumimoji="1" lang="ja-JP" altLang="en-US" dirty="0">
                <a:solidFill>
                  <a:srgbClr val="FF0000"/>
                </a:solidFill>
              </a:rPr>
              <a:t>第</a:t>
            </a:r>
            <a:r>
              <a:rPr lang="en-US" altLang="ja-JP" dirty="0">
                <a:solidFill>
                  <a:srgbClr val="FF0000"/>
                </a:solidFill>
              </a:rPr>
              <a:t>20</a:t>
            </a:r>
            <a:r>
              <a:rPr kumimoji="1" lang="ja-JP" altLang="en-US" dirty="0">
                <a:solidFill>
                  <a:srgbClr val="FF0000"/>
                </a:solidFill>
              </a:rPr>
              <a:t>回ふたば祭または第</a:t>
            </a:r>
            <a:r>
              <a:rPr kumimoji="1" lang="en-US" altLang="ja-JP" dirty="0">
                <a:solidFill>
                  <a:srgbClr val="FF0000"/>
                </a:solidFill>
              </a:rPr>
              <a:t>74</a:t>
            </a:r>
            <a:r>
              <a:rPr kumimoji="1" lang="ja-JP" altLang="en-US" dirty="0">
                <a:solidFill>
                  <a:srgbClr val="FF0000"/>
                </a:solidFill>
              </a:rPr>
              <a:t>回銀杏祭からの変更点</a:t>
            </a:r>
            <a:endParaRPr lang="en-US" altLang="ja-JP" dirty="0"/>
          </a:p>
          <a:p>
            <a:pPr marL="0" indent="0">
              <a:buNone/>
            </a:pPr>
            <a:r>
              <a:rPr lang="ja-JP" altLang="en-US" dirty="0"/>
              <a:t>　・課外活動団体以外のゼミや有志での模擬店、教室企画の出店、</a:t>
            </a:r>
            <a:endParaRPr lang="en-US" altLang="ja-JP" dirty="0"/>
          </a:p>
          <a:p>
            <a:pPr marL="0" indent="0">
              <a:buNone/>
            </a:pPr>
            <a:r>
              <a:rPr lang="ja-JP" altLang="en-US" dirty="0"/>
              <a:t>ステージ企画の出演が可能になります。</a:t>
            </a:r>
            <a:endParaRPr lang="en-US" altLang="ja-JP" dirty="0"/>
          </a:p>
          <a:p>
            <a:pPr marL="0" indent="0">
              <a:buNone/>
            </a:pPr>
            <a:r>
              <a:rPr lang="ja-JP" altLang="en-US" dirty="0"/>
              <a:t>　・教室企画及び模擬店運営に際して、お預かりしていた保証金ですが、</a:t>
            </a:r>
            <a:r>
              <a:rPr lang="en-US" altLang="ja-JP" dirty="0"/>
              <a:t>10000</a:t>
            </a:r>
            <a:r>
              <a:rPr lang="ja-JP" altLang="en-US" dirty="0"/>
              <a:t>円から</a:t>
            </a:r>
            <a:r>
              <a:rPr lang="en-US" altLang="ja-JP" dirty="0"/>
              <a:t>5000</a:t>
            </a:r>
            <a:r>
              <a:rPr lang="ja-JP" altLang="en-US" dirty="0"/>
              <a:t>円に減額致します。</a:t>
            </a:r>
            <a:endParaRPr lang="en-US" altLang="ja-JP" dirty="0"/>
          </a:p>
          <a:p>
            <a:pPr marL="0" indent="0">
              <a:buNone/>
            </a:pPr>
            <a:r>
              <a:rPr lang="ja-JP" altLang="en-US" dirty="0"/>
              <a:t>　・また保証金減額事項が厳しいルールも見受けられたため、衛生的、防犯上危険なもの学生課からの信頼を揺るがすもの以外の事項は大幅に削除しました。</a:t>
            </a:r>
            <a:endParaRPr lang="en-US" altLang="ja-JP" dirty="0"/>
          </a:p>
          <a:p>
            <a:pPr marL="0" indent="0">
              <a:buNone/>
            </a:pPr>
            <a:r>
              <a:rPr lang="ja-JP" altLang="en-US" dirty="0"/>
              <a:t>　・減額対象になった場合はその場で団体へのご連絡、同意ができるよう努めます。</a:t>
            </a:r>
            <a:endParaRPr lang="en-US" altLang="ja-JP" dirty="0"/>
          </a:p>
          <a:p>
            <a:pPr marL="0" indent="0">
              <a:buNone/>
            </a:pPr>
            <a:r>
              <a:rPr lang="ja-JP" altLang="en-US" dirty="0"/>
              <a:t>　</a:t>
            </a:r>
            <a:endParaRPr lang="en-US" altLang="ja-JP" dirty="0"/>
          </a:p>
        </p:txBody>
      </p:sp>
    </p:spTree>
    <p:extLst>
      <p:ext uri="{BB962C8B-B14F-4D97-AF65-F5344CB8AC3E}">
        <p14:creationId xmlns:p14="http://schemas.microsoft.com/office/powerpoint/2010/main" val="4083440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2823"/>
            <a:ext cx="10515600" cy="1325563"/>
          </a:xfrm>
        </p:spPr>
        <p:txBody>
          <a:bodyPr/>
          <a:lstStyle/>
          <a:p>
            <a:r>
              <a:rPr lang="en-US" altLang="ja-JP" dirty="0"/>
              <a:t>7</a:t>
            </a:r>
            <a:r>
              <a:rPr lang="ja-JP" altLang="en-US" dirty="0"/>
              <a:t>．第２回総会に関する諸連絡</a:t>
            </a:r>
            <a:endParaRPr kumimoji="1" lang="ja-JP" altLang="en-US" dirty="0"/>
          </a:p>
        </p:txBody>
      </p:sp>
      <p:sp>
        <p:nvSpPr>
          <p:cNvPr id="6" name="コンテンツ プレースホルダー 2">
            <a:extLst>
              <a:ext uri="{FF2B5EF4-FFF2-40B4-BE49-F238E27FC236}">
                <a16:creationId xmlns:a16="http://schemas.microsoft.com/office/drawing/2014/main" id="{FB80DE05-7F53-55C2-461C-D5C17AEF30C1}"/>
              </a:ext>
            </a:extLst>
          </p:cNvPr>
          <p:cNvSpPr>
            <a:spLocks noGrp="1"/>
          </p:cNvSpPr>
          <p:nvPr>
            <p:ph idx="1"/>
          </p:nvPr>
        </p:nvSpPr>
        <p:spPr>
          <a:xfrm>
            <a:off x="838200" y="1825625"/>
            <a:ext cx="10515600" cy="4351338"/>
          </a:xfrm>
        </p:spPr>
        <p:txBody>
          <a:bodyPr>
            <a:normAutofit/>
          </a:bodyPr>
          <a:lstStyle/>
          <a:p>
            <a:pPr marL="0" indent="0">
              <a:buNone/>
            </a:pPr>
            <a:r>
              <a:rPr lang="ja-JP" altLang="en-US" b="1" dirty="0"/>
              <a:t>第二回総会にあたって考えておいていただきたいこと </a:t>
            </a:r>
            <a:endParaRPr lang="en-US" altLang="ja-JP" b="1" dirty="0"/>
          </a:p>
          <a:p>
            <a:pPr marL="0" indent="0">
              <a:buNone/>
            </a:pPr>
            <a:endParaRPr lang="en-US" altLang="ja-JP" dirty="0"/>
          </a:p>
          <a:p>
            <a:pPr marL="0" indent="0">
              <a:buNone/>
            </a:pPr>
            <a:r>
              <a:rPr lang="ja-JP" altLang="en-US" b="1" dirty="0"/>
              <a:t>①模擬店 </a:t>
            </a:r>
            <a:endParaRPr lang="en-US" altLang="ja-JP" b="1" dirty="0"/>
          </a:p>
          <a:p>
            <a:pPr marL="0" indent="0">
              <a:buNone/>
            </a:pPr>
            <a:r>
              <a:rPr lang="ja-JP" altLang="en-US" sz="2400" dirty="0"/>
              <a:t>　</a:t>
            </a:r>
            <a:r>
              <a:rPr lang="ja-JP" altLang="en-US" dirty="0"/>
              <a:t>出店品目、店舗名、レンタル備品、使用する食材、調理手順 </a:t>
            </a:r>
            <a:endParaRPr lang="en-US" altLang="ja-JP" dirty="0"/>
          </a:p>
          <a:p>
            <a:pPr marL="0" indent="0">
              <a:buNone/>
            </a:pPr>
            <a:r>
              <a:rPr lang="ja-JP" altLang="en-US" sz="2400" dirty="0">
                <a:solidFill>
                  <a:srgbClr val="FF0000"/>
                </a:solidFill>
              </a:rPr>
              <a:t>（後日</a:t>
            </a:r>
            <a:r>
              <a:rPr lang="en-US" altLang="ja-JP" sz="2400" dirty="0">
                <a:solidFill>
                  <a:srgbClr val="FF0000"/>
                </a:solidFill>
              </a:rPr>
              <a:t>Slack</a:t>
            </a:r>
            <a:r>
              <a:rPr lang="ja-JP" altLang="en-US" sz="2400" dirty="0">
                <a:solidFill>
                  <a:srgbClr val="FF0000"/>
                </a:solidFill>
              </a:rPr>
              <a:t>にて送付する模擬店マニュアルを参考にして出店品目を検討してください。ホームページにも掲載予定です。）</a:t>
            </a:r>
            <a:endParaRPr lang="en-US" altLang="ja-JP" sz="2400" dirty="0">
              <a:solidFill>
                <a:srgbClr val="FF0000"/>
              </a:solidFill>
            </a:endParaRPr>
          </a:p>
          <a:p>
            <a:pPr marL="0" indent="0">
              <a:buNone/>
            </a:pPr>
            <a:r>
              <a:rPr lang="ja-JP" altLang="en-US" sz="2000" dirty="0"/>
              <a:t> </a:t>
            </a:r>
            <a:r>
              <a:rPr lang="en-US" altLang="ja-JP" sz="2000" b="1" dirty="0"/>
              <a:t>※</a:t>
            </a:r>
            <a:r>
              <a:rPr lang="ja-JP" altLang="en-US" sz="2000" b="1" dirty="0"/>
              <a:t>模擬店、教室企画の両方への出展も可能ですが、応募団体数が多ければ抽選を行います。両方申し込みされる団体は、希望順も検討してください。 </a:t>
            </a:r>
            <a:endParaRPr kumimoji="1" lang="ja-JP" altLang="en-US" sz="2000" b="1" dirty="0"/>
          </a:p>
        </p:txBody>
      </p:sp>
    </p:spTree>
    <p:extLst>
      <p:ext uri="{BB962C8B-B14F-4D97-AF65-F5344CB8AC3E}">
        <p14:creationId xmlns:p14="http://schemas.microsoft.com/office/powerpoint/2010/main" val="3454432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2823"/>
            <a:ext cx="10515600" cy="1325563"/>
          </a:xfrm>
        </p:spPr>
        <p:txBody>
          <a:bodyPr/>
          <a:lstStyle/>
          <a:p>
            <a:r>
              <a:rPr lang="en-US" altLang="ja-JP" dirty="0"/>
              <a:t>7</a:t>
            </a:r>
            <a:r>
              <a:rPr lang="ja-JP" altLang="en-US" dirty="0"/>
              <a:t>．第２回総会に関する諸連絡</a:t>
            </a:r>
            <a:endParaRPr kumimoji="1" lang="ja-JP" altLang="en-US" dirty="0"/>
          </a:p>
        </p:txBody>
      </p:sp>
      <p:sp>
        <p:nvSpPr>
          <p:cNvPr id="3" name="コンテンツ プレースホルダー 2"/>
          <p:cNvSpPr>
            <a:spLocks noGrp="1"/>
          </p:cNvSpPr>
          <p:nvPr>
            <p:ph idx="1"/>
          </p:nvPr>
        </p:nvSpPr>
        <p:spPr>
          <a:xfrm>
            <a:off x="838200" y="1668386"/>
            <a:ext cx="11284789" cy="4701486"/>
          </a:xfrm>
        </p:spPr>
        <p:txBody>
          <a:bodyPr>
            <a:normAutofit fontScale="92500" lnSpcReduction="10000"/>
          </a:bodyPr>
          <a:lstStyle/>
          <a:p>
            <a:pPr marL="0" indent="0">
              <a:buNone/>
            </a:pPr>
            <a:r>
              <a:rPr lang="ja-JP" altLang="en-US" b="1" dirty="0"/>
              <a:t>第二回総会にあたって考えておいていただきたいこと </a:t>
            </a:r>
            <a:endParaRPr lang="en-US" altLang="ja-JP" b="1" dirty="0"/>
          </a:p>
          <a:p>
            <a:pPr marL="0" indent="0">
              <a:buNone/>
            </a:pPr>
            <a:endParaRPr lang="en-US" altLang="ja-JP" dirty="0"/>
          </a:p>
          <a:p>
            <a:pPr marL="0" indent="0">
              <a:buNone/>
            </a:pPr>
            <a:r>
              <a:rPr lang="ja-JP" altLang="en-US" b="1" dirty="0"/>
              <a:t>②教室企画</a:t>
            </a:r>
            <a:endParaRPr lang="en-US" altLang="ja-JP" b="1" dirty="0"/>
          </a:p>
          <a:p>
            <a:pPr marL="0" indent="0">
              <a:buNone/>
            </a:pPr>
            <a:r>
              <a:rPr lang="ja-JP" altLang="en-US" dirty="0"/>
              <a:t> 　企画タイトル、内容、必要備品（電力を必要とするものは必要電力）、貸出備品、机椅子の移動が可能な教室を希望するか、</a:t>
            </a:r>
            <a:r>
              <a:rPr lang="en-US" altLang="ja-JP" dirty="0"/>
              <a:t>60</a:t>
            </a:r>
            <a:r>
              <a:rPr lang="ja-JP" altLang="en-US" dirty="0"/>
              <a:t>字以内の企画紹介文について</a:t>
            </a:r>
            <a:endParaRPr lang="en-US" altLang="ja-JP" dirty="0"/>
          </a:p>
          <a:p>
            <a:pPr marL="0" indent="0">
              <a:buNone/>
            </a:pPr>
            <a:r>
              <a:rPr lang="ja-JP" altLang="en-US" dirty="0"/>
              <a:t>教室企画宣伝看板について</a:t>
            </a:r>
          </a:p>
          <a:p>
            <a:pPr marL="0" indent="0">
              <a:buNone/>
            </a:pPr>
            <a:r>
              <a:rPr lang="ja-JP" altLang="en-US" dirty="0"/>
              <a:t>→ふたば祭同様教室企画の宣伝看板に関するプラダン配布について</a:t>
            </a:r>
            <a:endParaRPr lang="en-US" altLang="ja-JP" dirty="0"/>
          </a:p>
          <a:p>
            <a:pPr marL="0" indent="0">
              <a:buNone/>
            </a:pPr>
            <a:r>
              <a:rPr lang="ja-JP" altLang="en-US" dirty="0">
                <a:solidFill>
                  <a:srgbClr val="FF0000"/>
                </a:solidFill>
              </a:rPr>
              <a:t>（後日</a:t>
            </a:r>
            <a:r>
              <a:rPr lang="en-US" altLang="ja-JP" dirty="0">
                <a:solidFill>
                  <a:srgbClr val="FF0000"/>
                </a:solidFill>
              </a:rPr>
              <a:t>Slack</a:t>
            </a:r>
            <a:r>
              <a:rPr lang="ja-JP" altLang="en-US" dirty="0">
                <a:solidFill>
                  <a:srgbClr val="FF0000"/>
                </a:solidFill>
              </a:rPr>
              <a:t>にて送付する教室企画マニュアルを参考にして企画内容を検討してください。ホームページにも掲載予定です。）</a:t>
            </a:r>
            <a:endParaRPr lang="en-US" altLang="ja-JP" dirty="0">
              <a:solidFill>
                <a:srgbClr val="FF0000"/>
              </a:solidFill>
            </a:endParaRPr>
          </a:p>
          <a:p>
            <a:pPr marL="0" indent="0">
              <a:buNone/>
            </a:pPr>
            <a:r>
              <a:rPr lang="ja-JP" altLang="en-US" b="1" dirty="0"/>
              <a:t> </a:t>
            </a:r>
            <a:r>
              <a:rPr lang="en-US" altLang="ja-JP" sz="2400" b="1" dirty="0"/>
              <a:t>※</a:t>
            </a:r>
            <a:r>
              <a:rPr lang="ja-JP" altLang="en-US" sz="2400" b="1" dirty="0"/>
              <a:t>模擬店、教室企画の両方への出展も可能ですが、応募団体数が多ければ抽選を 行います。両方申し込みされる団体は、希望順も検討してください。</a:t>
            </a:r>
            <a:endParaRPr lang="ja-JP" altLang="en-US" b="1" dirty="0"/>
          </a:p>
          <a:p>
            <a:pPr marL="0" indent="0">
              <a:buNone/>
            </a:pPr>
            <a:endParaRPr lang="en-US" altLang="ja-JP" dirty="0"/>
          </a:p>
        </p:txBody>
      </p:sp>
    </p:spTree>
    <p:extLst>
      <p:ext uri="{BB962C8B-B14F-4D97-AF65-F5344CB8AC3E}">
        <p14:creationId xmlns:p14="http://schemas.microsoft.com/office/powerpoint/2010/main" val="2742839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630CEE-35AC-FC79-FE77-348742654CB3}"/>
              </a:ext>
            </a:extLst>
          </p:cNvPr>
          <p:cNvSpPr>
            <a:spLocks noGrp="1"/>
          </p:cNvSpPr>
          <p:nvPr>
            <p:ph type="title"/>
          </p:nvPr>
        </p:nvSpPr>
        <p:spPr/>
        <p:txBody>
          <a:bodyPr/>
          <a:lstStyle/>
          <a:p>
            <a:r>
              <a:rPr lang="en-US" altLang="ja-JP" dirty="0"/>
              <a:t>7</a:t>
            </a:r>
            <a:r>
              <a:rPr lang="ja-JP" altLang="en-US" dirty="0"/>
              <a:t>．第２回総会に関する諸連絡</a:t>
            </a:r>
            <a:endParaRPr kumimoji="1" lang="ja-JP" altLang="en-US" dirty="0"/>
          </a:p>
        </p:txBody>
      </p:sp>
      <p:sp>
        <p:nvSpPr>
          <p:cNvPr id="3" name="コンテンツ プレースホルダー 2">
            <a:extLst>
              <a:ext uri="{FF2B5EF4-FFF2-40B4-BE49-F238E27FC236}">
                <a16:creationId xmlns:a16="http://schemas.microsoft.com/office/drawing/2014/main" id="{4B2B7890-CBB3-D4EB-A31F-69FF7CDF704D}"/>
              </a:ext>
            </a:extLst>
          </p:cNvPr>
          <p:cNvSpPr>
            <a:spLocks noGrp="1"/>
          </p:cNvSpPr>
          <p:nvPr>
            <p:ph idx="1"/>
          </p:nvPr>
        </p:nvSpPr>
        <p:spPr/>
        <p:txBody>
          <a:bodyPr/>
          <a:lstStyle/>
          <a:p>
            <a:pPr marL="0" indent="0">
              <a:buNone/>
            </a:pPr>
            <a:r>
              <a:rPr lang="ja-JP" altLang="en-US" b="1" dirty="0"/>
              <a:t>第二回総会にあたって考えておいていただきたいこと</a:t>
            </a:r>
            <a:endParaRPr lang="en-US" altLang="ja-JP" b="1" dirty="0"/>
          </a:p>
          <a:p>
            <a:pPr marL="0" indent="0">
              <a:buNone/>
            </a:pPr>
            <a:endParaRPr lang="en-US" altLang="ja-JP" b="1" dirty="0"/>
          </a:p>
          <a:p>
            <a:pPr marL="0" indent="0">
              <a:buNone/>
            </a:pPr>
            <a:r>
              <a:rPr lang="ja-JP" altLang="en-US" b="1" dirty="0"/>
              <a:t>③ステージ出演 </a:t>
            </a:r>
            <a:endParaRPr lang="en-US" altLang="ja-JP" b="1" dirty="0"/>
          </a:p>
          <a:p>
            <a:pPr marL="0" indent="0">
              <a:buNone/>
            </a:pPr>
            <a:r>
              <a:rPr lang="ja-JP" altLang="en-US" dirty="0"/>
              <a:t>　企画タイトル、企画内容、所要時間、ステージ希望場所</a:t>
            </a:r>
          </a:p>
          <a:p>
            <a:pPr marL="0" indent="0">
              <a:buNone/>
            </a:pPr>
            <a:r>
              <a:rPr lang="ja-JP" altLang="en-US" dirty="0"/>
              <a:t>ステージ一覧</a:t>
            </a:r>
            <a:r>
              <a:rPr lang="en-US" altLang="ja-JP" dirty="0"/>
              <a:t>:</a:t>
            </a:r>
            <a:r>
              <a:rPr lang="ja-JP" altLang="en-US" dirty="0"/>
              <a:t>第一体育館ステージ、第二体育館ステージ、大音練ステージ、</a:t>
            </a:r>
            <a:r>
              <a:rPr lang="en-US" altLang="ja-JP" dirty="0"/>
              <a:t>8</a:t>
            </a:r>
            <a:r>
              <a:rPr lang="ja-JP" altLang="en-US" dirty="0"/>
              <a:t>号館ステージ</a:t>
            </a:r>
            <a:endParaRPr lang="en-US" altLang="ja-JP" dirty="0"/>
          </a:p>
          <a:p>
            <a:pPr marL="0" indent="0">
              <a:buNone/>
            </a:pPr>
            <a:r>
              <a:rPr lang="ja-JP" altLang="en-US" dirty="0">
                <a:solidFill>
                  <a:srgbClr val="FF0000"/>
                </a:solidFill>
              </a:rPr>
              <a:t>（後日</a:t>
            </a:r>
            <a:r>
              <a:rPr lang="en-US" altLang="ja-JP" dirty="0">
                <a:solidFill>
                  <a:srgbClr val="FF0000"/>
                </a:solidFill>
              </a:rPr>
              <a:t>Slack</a:t>
            </a:r>
            <a:r>
              <a:rPr lang="ja-JP" altLang="en-US" dirty="0">
                <a:solidFill>
                  <a:srgbClr val="FF0000"/>
                </a:solidFill>
              </a:rPr>
              <a:t>にて送付するステージ企画マニュアルを参考にしてステージ内容を検討してください。ホームページにも掲載予定です。）</a:t>
            </a:r>
            <a:endParaRPr lang="en-US" altLang="ja-JP" dirty="0">
              <a:solidFill>
                <a:srgbClr val="FF0000"/>
              </a:solidFill>
            </a:endParaRPr>
          </a:p>
          <a:p>
            <a:endParaRPr kumimoji="1" lang="ja-JP" altLang="en-US" dirty="0"/>
          </a:p>
        </p:txBody>
      </p:sp>
    </p:spTree>
    <p:extLst>
      <p:ext uri="{BB962C8B-B14F-4D97-AF65-F5344CB8AC3E}">
        <p14:creationId xmlns:p14="http://schemas.microsoft.com/office/powerpoint/2010/main" val="243758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4FD4BD-C766-6189-6CD6-B7F91EDBF5C8}"/>
              </a:ext>
            </a:extLst>
          </p:cNvPr>
          <p:cNvSpPr>
            <a:spLocks noGrp="1"/>
          </p:cNvSpPr>
          <p:nvPr>
            <p:ph type="title"/>
          </p:nvPr>
        </p:nvSpPr>
        <p:spPr/>
        <p:txBody>
          <a:bodyPr/>
          <a:lstStyle/>
          <a:p>
            <a:r>
              <a:rPr kumimoji="1" lang="ja-JP" altLang="en-US"/>
              <a:t>連絡方法について</a:t>
            </a:r>
          </a:p>
        </p:txBody>
      </p:sp>
      <p:sp>
        <p:nvSpPr>
          <p:cNvPr id="3" name="コンテンツ プレースホルダー 2">
            <a:extLst>
              <a:ext uri="{FF2B5EF4-FFF2-40B4-BE49-F238E27FC236}">
                <a16:creationId xmlns:a16="http://schemas.microsoft.com/office/drawing/2014/main" id="{05AA3C8F-D419-3B1D-19FC-C44F0578BBF6}"/>
              </a:ext>
            </a:extLst>
          </p:cNvPr>
          <p:cNvSpPr>
            <a:spLocks noGrp="1"/>
          </p:cNvSpPr>
          <p:nvPr>
            <p:ph idx="1"/>
          </p:nvPr>
        </p:nvSpPr>
        <p:spPr/>
        <p:txBody>
          <a:bodyPr>
            <a:normAutofit lnSpcReduction="10000"/>
          </a:bodyPr>
          <a:lstStyle/>
          <a:p>
            <a:r>
              <a:rPr lang="ja-JP" altLang="en-US" dirty="0"/>
              <a:t>現在、大学祭実行委員会へは</a:t>
            </a:r>
            <a:r>
              <a:rPr lang="en-US" altLang="ja-JP" dirty="0"/>
              <a:t>X(</a:t>
            </a:r>
            <a:r>
              <a:rPr lang="ja-JP" altLang="en-US" dirty="0"/>
              <a:t>旧</a:t>
            </a:r>
            <a:r>
              <a:rPr lang="en-US" altLang="ja-JP" dirty="0"/>
              <a:t>Twitter)</a:t>
            </a:r>
            <a:r>
              <a:rPr lang="ja-JP" altLang="en-US" dirty="0"/>
              <a:t>、</a:t>
            </a:r>
            <a:r>
              <a:rPr lang="en-US" altLang="ja-JP" dirty="0"/>
              <a:t>Instagram</a:t>
            </a:r>
            <a:r>
              <a:rPr lang="ja-JP" altLang="en-US" dirty="0"/>
              <a:t>での連絡も可能ですが、銀杏祭に関する質問、相談は全て</a:t>
            </a:r>
            <a:r>
              <a:rPr lang="en-US" altLang="ja-JP" dirty="0"/>
              <a:t>Slack</a:t>
            </a:r>
            <a:r>
              <a:rPr lang="ja-JP" altLang="en-US" dirty="0"/>
              <a:t>アプリの</a:t>
            </a:r>
            <a:r>
              <a:rPr lang="en-US" altLang="ja-JP" dirty="0"/>
              <a:t>DM</a:t>
            </a:r>
            <a:r>
              <a:rPr lang="ja-JP" altLang="en-US" dirty="0"/>
              <a:t>にてご連絡いただくようにお願いいたします。</a:t>
            </a:r>
            <a:endParaRPr lang="en-US" altLang="ja-JP" dirty="0"/>
          </a:p>
          <a:p>
            <a:endParaRPr kumimoji="1" lang="en-US" altLang="ja-JP" dirty="0"/>
          </a:p>
          <a:p>
            <a:r>
              <a:rPr kumimoji="1" lang="ja-JP" altLang="en-US" dirty="0"/>
              <a:t>まだ</a:t>
            </a:r>
            <a:r>
              <a:rPr kumimoji="1" lang="en-US" altLang="ja-JP" dirty="0"/>
              <a:t>Slack</a:t>
            </a:r>
            <a:r>
              <a:rPr kumimoji="1" lang="ja-JP" altLang="en-US" dirty="0"/>
              <a:t>に参加されていない団体の皆様は、必ずクラブ・サークル内で共有・引継ぎ可能なメールアドレスでご登録ください。</a:t>
            </a:r>
            <a:endParaRPr kumimoji="1" lang="en-US" altLang="ja-JP" dirty="0"/>
          </a:p>
          <a:p>
            <a:endParaRPr lang="en-US" altLang="ja-JP" dirty="0"/>
          </a:p>
          <a:p>
            <a:r>
              <a:rPr lang="en-US" altLang="ja-JP" dirty="0"/>
              <a:t>Slack</a:t>
            </a:r>
            <a:r>
              <a:rPr lang="ja-JP" altLang="en-US" dirty="0"/>
              <a:t>参加用</a:t>
            </a:r>
            <a:r>
              <a:rPr lang="en-US" altLang="ja-JP" dirty="0"/>
              <a:t>URL</a:t>
            </a:r>
            <a:r>
              <a:rPr lang="ja-JP" altLang="en-US" dirty="0"/>
              <a:t>↓</a:t>
            </a:r>
            <a:r>
              <a:rPr lang="en-US" altLang="ja-JP" dirty="0"/>
              <a:t>(</a:t>
            </a:r>
            <a:r>
              <a:rPr lang="ja-JP" altLang="en-US" dirty="0"/>
              <a:t>有効期限があります。切れている場合はご連絡ください</a:t>
            </a:r>
            <a:r>
              <a:rPr lang="en-US" altLang="ja-JP" dirty="0"/>
              <a:t>) </a:t>
            </a:r>
            <a:r>
              <a:rPr lang="en-US" altLang="ja-JP" dirty="0">
                <a:hlinkClick r:id="rId2"/>
              </a:rPr>
              <a:t>https://join.slack.com/t/w1640011527-i60405230/shared_invite/zt-387b4s9ts-7hWzmaZss8khrQxzoi0MiA</a:t>
            </a:r>
            <a:r>
              <a:rPr lang="ja-JP" altLang="en-US" dirty="0"/>
              <a:t>　</a:t>
            </a:r>
            <a:endParaRPr lang="en-US" altLang="ja-JP" dirty="0"/>
          </a:p>
          <a:p>
            <a:endParaRPr lang="en-US" altLang="ja-JP" dirty="0"/>
          </a:p>
        </p:txBody>
      </p:sp>
    </p:spTree>
    <p:extLst>
      <p:ext uri="{BB962C8B-B14F-4D97-AF65-F5344CB8AC3E}">
        <p14:creationId xmlns:p14="http://schemas.microsoft.com/office/powerpoint/2010/main" val="676131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第</a:t>
            </a:r>
            <a:r>
              <a:rPr kumimoji="1" lang="en-US" altLang="ja-JP" dirty="0">
                <a:latin typeface="Times New Roman" panose="02020603050405020304" pitchFamily="18" charset="0"/>
                <a:cs typeface="Times New Roman" panose="02020603050405020304" pitchFamily="18" charset="0"/>
              </a:rPr>
              <a:t>20</a:t>
            </a:r>
            <a:r>
              <a:rPr kumimoji="1" lang="ja-JP" altLang="en-US" dirty="0"/>
              <a:t>回ふたば祭</a:t>
            </a:r>
            <a:br>
              <a:rPr kumimoji="1" lang="en-US" altLang="ja-JP" dirty="0"/>
            </a:br>
            <a:r>
              <a:rPr kumimoji="1" lang="ja-JP" altLang="en-US" dirty="0"/>
              <a:t>開催概要</a:t>
            </a:r>
            <a:br>
              <a:rPr kumimoji="1" lang="en-US" altLang="ja-JP" dirty="0"/>
            </a:br>
            <a:endParaRPr kumimoji="1" lang="ja-JP" altLang="en-US" dirty="0"/>
          </a:p>
        </p:txBody>
      </p:sp>
      <p:sp>
        <p:nvSpPr>
          <p:cNvPr id="3" name="テキスト プレースホルダー 2"/>
          <p:cNvSpPr>
            <a:spLocks noGrp="1"/>
          </p:cNvSpPr>
          <p:nvPr>
            <p:ph type="body" idx="1"/>
          </p:nvPr>
        </p:nvSpPr>
        <p:spPr/>
        <p:txBody>
          <a:bodyPr/>
          <a:lstStyle/>
          <a:p>
            <a:pPr algn="ctr"/>
            <a:endParaRPr kumimoji="1" lang="en-US" altLang="ja-JP" dirty="0"/>
          </a:p>
          <a:p>
            <a:pPr algn="ctr"/>
            <a:r>
              <a:rPr kumimoji="1" lang="ja-JP" altLang="en-US" sz="2800" dirty="0">
                <a:solidFill>
                  <a:schemeClr val="tx1"/>
                </a:solidFill>
              </a:rPr>
              <a:t>第７５代委員長　杉本幹太</a:t>
            </a:r>
          </a:p>
        </p:txBody>
      </p:sp>
    </p:spTree>
    <p:extLst>
      <p:ext uri="{BB962C8B-B14F-4D97-AF65-F5344CB8AC3E}">
        <p14:creationId xmlns:p14="http://schemas.microsoft.com/office/powerpoint/2010/main" val="2432676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A51F349-F88B-5309-B32F-ED3F2F655D22}"/>
              </a:ext>
            </a:extLst>
          </p:cNvPr>
          <p:cNvSpPr txBox="1"/>
          <p:nvPr/>
        </p:nvSpPr>
        <p:spPr>
          <a:xfrm>
            <a:off x="1510363" y="5374887"/>
            <a:ext cx="9171274" cy="1384995"/>
          </a:xfrm>
          <a:prstGeom prst="rect">
            <a:avLst/>
          </a:prstGeom>
          <a:noFill/>
        </p:spPr>
        <p:txBody>
          <a:bodyPr wrap="square" rtlCol="0">
            <a:spAutoFit/>
          </a:bodyPr>
          <a:lstStyle/>
          <a:p>
            <a:pPr algn="ctr"/>
            <a:r>
              <a:rPr kumimoji="1" lang="ja-JP" altLang="en-US" sz="2800" dirty="0"/>
              <a:t>第</a:t>
            </a:r>
            <a:r>
              <a:rPr kumimoji="1" lang="en-US" altLang="ja-JP" sz="2800" dirty="0"/>
              <a:t>7</a:t>
            </a:r>
            <a:r>
              <a:rPr lang="en-US" altLang="ja-JP" sz="2800" dirty="0"/>
              <a:t>5</a:t>
            </a:r>
            <a:r>
              <a:rPr kumimoji="1" lang="ja-JP" altLang="en-US" sz="2800" dirty="0"/>
              <a:t>回銀杏祭企画についてのアンケート にご協力ください。</a:t>
            </a:r>
            <a:br>
              <a:rPr kumimoji="1" lang="en-US" altLang="ja-JP" sz="2800" dirty="0"/>
            </a:br>
            <a:r>
              <a:rPr kumimoji="1" lang="ja-JP" altLang="en-US" sz="2800" dirty="0"/>
              <a:t>現状運営にご不満があればぜひ回答をい願いします。</a:t>
            </a:r>
            <a:endParaRPr kumimoji="1" lang="en-US" altLang="ja-JP" sz="2800" dirty="0"/>
          </a:p>
          <a:p>
            <a:pPr algn="ctr"/>
            <a:r>
              <a:rPr lang="ja-JP" altLang="en-US" sz="2800" dirty="0"/>
              <a:t>（保証金、当日の運営について等）</a:t>
            </a:r>
            <a:endParaRPr kumimoji="1" lang="ja-JP" altLang="en-US" sz="2800" dirty="0"/>
          </a:p>
        </p:txBody>
      </p:sp>
      <p:pic>
        <p:nvPicPr>
          <p:cNvPr id="3" name="図 2" descr="QR コード&#10;&#10;AI 生成コンテンツは誤りを含む可能性があります。">
            <a:extLst>
              <a:ext uri="{FF2B5EF4-FFF2-40B4-BE49-F238E27FC236}">
                <a16:creationId xmlns:a16="http://schemas.microsoft.com/office/drawing/2014/main" id="{A2852445-C091-FC6E-C089-F620B851D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228" y="342900"/>
            <a:ext cx="4615543" cy="4615543"/>
          </a:xfrm>
          <a:prstGeom prst="rect">
            <a:avLst/>
          </a:prstGeom>
        </p:spPr>
      </p:pic>
    </p:spTree>
    <p:extLst>
      <p:ext uri="{BB962C8B-B14F-4D97-AF65-F5344CB8AC3E}">
        <p14:creationId xmlns:p14="http://schemas.microsoft.com/office/powerpoint/2010/main" val="2543696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C218D4-C21C-9D3F-E383-8E70050B753E}"/>
              </a:ext>
            </a:extLst>
          </p:cNvPr>
          <p:cNvSpPr>
            <a:spLocks noGrp="1"/>
          </p:cNvSpPr>
          <p:nvPr>
            <p:ph type="title"/>
          </p:nvPr>
        </p:nvSpPr>
        <p:spPr/>
        <p:txBody>
          <a:bodyPr/>
          <a:lstStyle/>
          <a:p>
            <a:r>
              <a:rPr kumimoji="1" lang="en-US" altLang="ja-JP" dirty="0"/>
              <a:t>1. </a:t>
            </a:r>
            <a:r>
              <a:rPr kumimoji="1" lang="ja-JP" altLang="en-US" dirty="0"/>
              <a:t>第</a:t>
            </a:r>
            <a:r>
              <a:rPr kumimoji="1" lang="en-US" altLang="ja-JP" b="1" dirty="0"/>
              <a:t>20</a:t>
            </a:r>
            <a:r>
              <a:rPr kumimoji="1" lang="ja-JP" altLang="en-US" dirty="0"/>
              <a:t>回ふたば祭　開催概要</a:t>
            </a:r>
          </a:p>
        </p:txBody>
      </p:sp>
      <p:sp>
        <p:nvSpPr>
          <p:cNvPr id="3" name="コンテンツ プレースホルダー 2">
            <a:extLst>
              <a:ext uri="{FF2B5EF4-FFF2-40B4-BE49-F238E27FC236}">
                <a16:creationId xmlns:a16="http://schemas.microsoft.com/office/drawing/2014/main" id="{87FA0072-FAB7-20E6-1F5A-588BB298B947}"/>
              </a:ext>
            </a:extLst>
          </p:cNvPr>
          <p:cNvSpPr>
            <a:spLocks noGrp="1"/>
          </p:cNvSpPr>
          <p:nvPr>
            <p:ph idx="1"/>
          </p:nvPr>
        </p:nvSpPr>
        <p:spPr>
          <a:xfrm>
            <a:off x="304801" y="1567543"/>
            <a:ext cx="11049000" cy="4609420"/>
          </a:xfrm>
        </p:spPr>
        <p:txBody>
          <a:bodyPr/>
          <a:lstStyle/>
          <a:p>
            <a:pPr marL="0" indent="0">
              <a:buNone/>
            </a:pPr>
            <a:r>
              <a:rPr kumimoji="1" lang="ja-JP" altLang="en-US" dirty="0"/>
              <a:t>（１）日程</a:t>
            </a:r>
            <a:endParaRPr kumimoji="1" lang="en-US" altLang="ja-JP" dirty="0"/>
          </a:p>
          <a:p>
            <a:pPr marL="0" indent="0">
              <a:buNone/>
            </a:pPr>
            <a:r>
              <a:rPr kumimoji="1" lang="ja-JP" altLang="en-US" dirty="0"/>
              <a:t>　令和</a:t>
            </a:r>
            <a:r>
              <a:rPr kumimoji="1" lang="en-US" altLang="ja-JP" dirty="0"/>
              <a:t>7</a:t>
            </a:r>
            <a:r>
              <a:rPr kumimoji="1" lang="ja-JP" altLang="en-US" dirty="0"/>
              <a:t>年　４月</a:t>
            </a:r>
            <a:r>
              <a:rPr kumimoji="1" lang="en-US" altLang="ja-JP" dirty="0"/>
              <a:t>12</a:t>
            </a:r>
            <a:r>
              <a:rPr kumimoji="1" lang="ja-JP" altLang="en-US" dirty="0"/>
              <a:t>日（土）、４月</a:t>
            </a:r>
            <a:r>
              <a:rPr lang="en-US" altLang="ja-JP" dirty="0"/>
              <a:t>13</a:t>
            </a:r>
            <a:r>
              <a:rPr kumimoji="1" lang="ja-JP" altLang="en-US" dirty="0"/>
              <a:t>日（日）</a:t>
            </a:r>
            <a:endParaRPr kumimoji="1" lang="en-US" altLang="ja-JP" dirty="0"/>
          </a:p>
          <a:p>
            <a:pPr marL="0" indent="0">
              <a:buNone/>
            </a:pPr>
            <a:r>
              <a:rPr lang="ja-JP" altLang="en-US" dirty="0"/>
              <a:t>　大阪公立大学杉本キャンパス旧教養地区にて２日間開催</a:t>
            </a:r>
            <a:endParaRPr lang="en-US" altLang="ja-JP" dirty="0"/>
          </a:p>
          <a:p>
            <a:pPr marL="0" indent="0">
              <a:buNone/>
            </a:pPr>
            <a:r>
              <a:rPr lang="ja-JP" altLang="en-US" dirty="0"/>
              <a:t>（２）テーマ</a:t>
            </a:r>
            <a:endParaRPr lang="en-US" altLang="ja-JP" dirty="0"/>
          </a:p>
          <a:p>
            <a:pPr marL="0" indent="0">
              <a:buNone/>
            </a:pPr>
            <a:r>
              <a:rPr lang="ja-JP" altLang="en-US" dirty="0"/>
              <a:t>　　</a:t>
            </a:r>
            <a:r>
              <a:rPr lang="ja-JP" altLang="en-US" sz="3200" dirty="0"/>
              <a:t>「春しるべ」</a:t>
            </a:r>
            <a:endParaRPr lang="en-US" altLang="ja-JP" sz="3200" dirty="0"/>
          </a:p>
          <a:p>
            <a:pPr marL="0" indent="0">
              <a:buNone/>
            </a:pPr>
            <a:r>
              <a:rPr lang="ja-JP" altLang="en-US" dirty="0"/>
              <a:t>春が示す新しい一歩や未来がテーマ</a:t>
            </a:r>
          </a:p>
          <a:p>
            <a:pPr marL="0" indent="0">
              <a:buNone/>
            </a:pPr>
            <a:r>
              <a:rPr lang="ja-JP" altLang="en-US" dirty="0"/>
              <a:t>春にふたばが成長し、大きな実を結ぶ未来へと導かれるイメージ</a:t>
            </a:r>
          </a:p>
          <a:p>
            <a:pPr marL="0" indent="0">
              <a:buNone/>
            </a:pPr>
            <a:r>
              <a:rPr lang="ja-JP" altLang="en-US" dirty="0"/>
              <a:t>学生皆がこのふたば祭を通して、これからの大学生活で、新しい夢や挑戦に向かう第一歩を踏み出すための未来への道標</a:t>
            </a:r>
            <a:r>
              <a:rPr lang="en-US" altLang="ja-JP" dirty="0"/>
              <a:t>(</a:t>
            </a:r>
            <a:r>
              <a:rPr lang="ja-JP" altLang="en-US" dirty="0"/>
              <a:t>しるべ</a:t>
            </a:r>
            <a:r>
              <a:rPr lang="en-US" altLang="ja-JP" dirty="0"/>
              <a:t>)</a:t>
            </a:r>
            <a:r>
              <a:rPr lang="ja-JP" altLang="en-US" dirty="0"/>
              <a:t>となってほしいという思いを込めたテーマ</a:t>
            </a:r>
            <a:endParaRPr lang="en-US" altLang="ja-JP" dirty="0"/>
          </a:p>
          <a:p>
            <a:pPr marL="0" indent="0">
              <a:buNone/>
            </a:pPr>
            <a:endParaRPr kumimoji="1" lang="ja-JP" altLang="en-US" dirty="0"/>
          </a:p>
        </p:txBody>
      </p:sp>
    </p:spTree>
    <p:extLst>
      <p:ext uri="{BB962C8B-B14F-4D97-AF65-F5344CB8AC3E}">
        <p14:creationId xmlns:p14="http://schemas.microsoft.com/office/powerpoint/2010/main" val="234800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171319A-72E7-8C6E-7182-746154AC23B9}"/>
              </a:ext>
            </a:extLst>
          </p:cNvPr>
          <p:cNvSpPr>
            <a:spLocks noGrp="1"/>
          </p:cNvSpPr>
          <p:nvPr>
            <p:ph idx="1"/>
          </p:nvPr>
        </p:nvSpPr>
        <p:spPr>
          <a:xfrm>
            <a:off x="838200" y="1825624"/>
            <a:ext cx="10515600" cy="4803775"/>
          </a:xfrm>
        </p:spPr>
        <p:txBody>
          <a:bodyPr/>
          <a:lstStyle/>
          <a:p>
            <a:pPr marL="0" indent="0">
              <a:buNone/>
            </a:pPr>
            <a:r>
              <a:rPr kumimoji="1" lang="ja-JP" altLang="en-US" dirty="0"/>
              <a:t>（</a:t>
            </a:r>
            <a:r>
              <a:rPr kumimoji="1" lang="en-US" altLang="ja-JP" dirty="0"/>
              <a:t>3</a:t>
            </a:r>
            <a:r>
              <a:rPr kumimoji="1" lang="ja-JP" altLang="en-US" dirty="0"/>
              <a:t>）団体数・参加者</a:t>
            </a:r>
            <a:endParaRPr lang="en-US" altLang="ja-JP" dirty="0"/>
          </a:p>
          <a:p>
            <a:pPr marL="0" indent="0">
              <a:buNone/>
            </a:pPr>
            <a:r>
              <a:rPr lang="ja-JP" altLang="en-US" dirty="0"/>
              <a:t>　　模擬店　　</a:t>
            </a:r>
            <a:r>
              <a:rPr lang="en-US" altLang="ja-JP" dirty="0"/>
              <a:t>24</a:t>
            </a:r>
            <a:r>
              <a:rPr lang="ja-JP" altLang="en-US" dirty="0"/>
              <a:t>団体</a:t>
            </a:r>
            <a:endParaRPr lang="en-US" altLang="ja-JP" dirty="0"/>
          </a:p>
          <a:p>
            <a:pPr marL="0" indent="0">
              <a:buNone/>
            </a:pPr>
            <a:r>
              <a:rPr lang="ja-JP" altLang="en-US" dirty="0"/>
              <a:t>　　教室企画　　</a:t>
            </a:r>
            <a:r>
              <a:rPr lang="en-US" altLang="ja-JP" dirty="0"/>
              <a:t>46</a:t>
            </a:r>
            <a:r>
              <a:rPr lang="ja-JP" altLang="en-US" dirty="0"/>
              <a:t>団体</a:t>
            </a:r>
            <a:endParaRPr lang="en-US" altLang="ja-JP" dirty="0"/>
          </a:p>
          <a:p>
            <a:pPr marL="0" indent="0">
              <a:buNone/>
            </a:pPr>
            <a:r>
              <a:rPr lang="ja-JP" altLang="en-US" dirty="0"/>
              <a:t>　　ステージ企画　　</a:t>
            </a:r>
            <a:r>
              <a:rPr lang="en-US" altLang="ja-JP" dirty="0"/>
              <a:t>26</a:t>
            </a:r>
            <a:r>
              <a:rPr lang="ja-JP" altLang="en-US" dirty="0"/>
              <a:t>団体</a:t>
            </a:r>
            <a:endParaRPr lang="en-US" altLang="ja-JP" dirty="0"/>
          </a:p>
          <a:p>
            <a:pPr marL="0" indent="0">
              <a:buNone/>
            </a:pPr>
            <a:r>
              <a:rPr lang="ja-JP" altLang="en-US" dirty="0"/>
              <a:t>　　</a:t>
            </a:r>
            <a:endParaRPr lang="en-US" altLang="ja-JP" dirty="0"/>
          </a:p>
          <a:p>
            <a:pPr marL="0" indent="0">
              <a:buNone/>
            </a:pPr>
            <a:r>
              <a:rPr lang="ja-JP" altLang="en-US" dirty="0"/>
              <a:t>　　来場者（再入場含む）</a:t>
            </a:r>
            <a:endParaRPr lang="en-US" altLang="ja-JP" dirty="0"/>
          </a:p>
          <a:p>
            <a:pPr marL="0" indent="0">
              <a:buNone/>
            </a:pPr>
            <a:r>
              <a:rPr lang="ja-JP" altLang="en-US" dirty="0"/>
              <a:t>　　</a:t>
            </a:r>
            <a:r>
              <a:rPr lang="en-US" altLang="ja-JP" dirty="0"/>
              <a:t>1</a:t>
            </a:r>
            <a:r>
              <a:rPr lang="ja-JP" altLang="en-US" dirty="0"/>
              <a:t>日目　　約</a:t>
            </a:r>
            <a:r>
              <a:rPr lang="en-US" altLang="ja-JP" dirty="0"/>
              <a:t>3500</a:t>
            </a:r>
            <a:r>
              <a:rPr lang="ja-JP" altLang="en-US" dirty="0"/>
              <a:t>人</a:t>
            </a:r>
            <a:endParaRPr lang="en-US" altLang="ja-JP" dirty="0"/>
          </a:p>
          <a:p>
            <a:pPr marL="0" indent="0">
              <a:buNone/>
            </a:pPr>
            <a:r>
              <a:rPr lang="ja-JP" altLang="en-US" dirty="0"/>
              <a:t>　　</a:t>
            </a:r>
            <a:r>
              <a:rPr lang="en-US" altLang="ja-JP" dirty="0"/>
              <a:t>2</a:t>
            </a:r>
            <a:r>
              <a:rPr lang="ja-JP" altLang="en-US" dirty="0"/>
              <a:t>日目　　約</a:t>
            </a:r>
            <a:r>
              <a:rPr lang="en-US" altLang="ja-JP" dirty="0"/>
              <a:t>1500</a:t>
            </a:r>
            <a:r>
              <a:rPr lang="ja-JP" altLang="en-US" dirty="0"/>
              <a:t>人</a:t>
            </a:r>
            <a:endParaRPr lang="en-US" altLang="ja-JP" dirty="0"/>
          </a:p>
        </p:txBody>
      </p:sp>
      <p:sp>
        <p:nvSpPr>
          <p:cNvPr id="5" name="タイトル 1">
            <a:extLst>
              <a:ext uri="{FF2B5EF4-FFF2-40B4-BE49-F238E27FC236}">
                <a16:creationId xmlns:a16="http://schemas.microsoft.com/office/drawing/2014/main" id="{F853FC69-D09C-BAE4-84FF-B1C90CC2A9B6}"/>
              </a:ext>
            </a:extLst>
          </p:cNvPr>
          <p:cNvSpPr>
            <a:spLocks noGrp="1"/>
          </p:cNvSpPr>
          <p:nvPr>
            <p:ph type="title"/>
          </p:nvPr>
        </p:nvSpPr>
        <p:spPr>
          <a:xfrm>
            <a:off x="838200" y="365125"/>
            <a:ext cx="10515600" cy="1325563"/>
          </a:xfrm>
        </p:spPr>
        <p:txBody>
          <a:bodyPr/>
          <a:lstStyle/>
          <a:p>
            <a:r>
              <a:rPr kumimoji="1" lang="en-US" altLang="ja-JP" dirty="0"/>
              <a:t>1. </a:t>
            </a:r>
            <a:r>
              <a:rPr kumimoji="1" lang="ja-JP" altLang="en-US" dirty="0"/>
              <a:t>第</a:t>
            </a:r>
            <a:r>
              <a:rPr kumimoji="1" lang="en-US" altLang="ja-JP" dirty="0"/>
              <a:t>20</a:t>
            </a:r>
            <a:r>
              <a:rPr kumimoji="1" lang="ja-JP" altLang="en-US" dirty="0"/>
              <a:t>回ふたば祭　開催概要</a:t>
            </a:r>
          </a:p>
        </p:txBody>
      </p:sp>
    </p:spTree>
    <p:extLst>
      <p:ext uri="{BB962C8B-B14F-4D97-AF65-F5344CB8AC3E}">
        <p14:creationId xmlns:p14="http://schemas.microsoft.com/office/powerpoint/2010/main" val="54009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第</a:t>
            </a:r>
            <a:r>
              <a:rPr kumimoji="1" lang="en-US" altLang="ja-JP" b="1" dirty="0"/>
              <a:t>20</a:t>
            </a:r>
            <a:r>
              <a:rPr kumimoji="1" lang="ja-JP" altLang="en-US" dirty="0"/>
              <a:t>回ふたば祭</a:t>
            </a:r>
            <a:br>
              <a:rPr kumimoji="1" lang="en-US" altLang="ja-JP" dirty="0"/>
            </a:br>
            <a:r>
              <a:rPr kumimoji="1" lang="ja-JP" altLang="en-US" dirty="0"/>
              <a:t>企画局総括</a:t>
            </a:r>
            <a:br>
              <a:rPr kumimoji="1" lang="en-US" altLang="ja-JP" dirty="0"/>
            </a:br>
            <a:endParaRPr kumimoji="1" lang="ja-JP" altLang="en-US" dirty="0"/>
          </a:p>
        </p:txBody>
      </p:sp>
      <p:sp>
        <p:nvSpPr>
          <p:cNvPr id="3" name="テキスト プレースホルダー 2"/>
          <p:cNvSpPr>
            <a:spLocks noGrp="1"/>
          </p:cNvSpPr>
          <p:nvPr>
            <p:ph type="body" idx="1"/>
          </p:nvPr>
        </p:nvSpPr>
        <p:spPr>
          <a:xfrm>
            <a:off x="831850" y="4065356"/>
            <a:ext cx="10515600" cy="1500187"/>
          </a:xfrm>
        </p:spPr>
        <p:txBody>
          <a:bodyPr/>
          <a:lstStyle/>
          <a:p>
            <a:pPr algn="ctr"/>
            <a:endParaRPr lang="en-US" altLang="ja-JP" sz="2800" dirty="0"/>
          </a:p>
          <a:p>
            <a:pPr algn="ctr"/>
            <a:r>
              <a:rPr lang="ja-JP" altLang="en-US" sz="2800" b="1" dirty="0">
                <a:latin typeface="+mn-ea"/>
              </a:rPr>
              <a:t>第</a:t>
            </a:r>
            <a:r>
              <a:rPr lang="en-US" altLang="ja-JP" sz="2800" b="1" dirty="0">
                <a:latin typeface="+mn-ea"/>
              </a:rPr>
              <a:t>75</a:t>
            </a:r>
            <a:r>
              <a:rPr lang="ja-JP" altLang="en-US" sz="2800" b="1" dirty="0">
                <a:latin typeface="+mn-ea"/>
              </a:rPr>
              <a:t>代企画局長　城　颯太朗</a:t>
            </a:r>
            <a:endParaRPr lang="en-US" altLang="ja-JP" sz="2800" b="1" dirty="0">
              <a:latin typeface="+mn-ea"/>
            </a:endParaRPr>
          </a:p>
          <a:p>
            <a:pPr algn="ctr"/>
            <a:endParaRPr kumimoji="1" lang="en-US" altLang="ja-JP" dirty="0"/>
          </a:p>
        </p:txBody>
      </p:sp>
    </p:spTree>
    <p:extLst>
      <p:ext uri="{BB962C8B-B14F-4D97-AF65-F5344CB8AC3E}">
        <p14:creationId xmlns:p14="http://schemas.microsoft.com/office/powerpoint/2010/main" val="53532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b="1" dirty="0"/>
              <a:t>2. </a:t>
            </a:r>
            <a:r>
              <a:rPr lang="ja-JP" altLang="en-US" b="1" dirty="0"/>
              <a:t>第</a:t>
            </a:r>
            <a:r>
              <a:rPr lang="en-US" altLang="ja-JP" b="1" dirty="0"/>
              <a:t>20</a:t>
            </a:r>
            <a:r>
              <a:rPr lang="ja-JP" altLang="en-US" b="1" dirty="0"/>
              <a:t>回ふたば祭　企画局総括</a:t>
            </a:r>
            <a:endParaRPr kumimoji="1" lang="ja-JP" altLang="en-US" b="1" dirty="0"/>
          </a:p>
        </p:txBody>
      </p:sp>
      <p:sp>
        <p:nvSpPr>
          <p:cNvPr id="5" name="コンテンツ プレースホルダー 4"/>
          <p:cNvSpPr>
            <a:spLocks noGrp="1"/>
          </p:cNvSpPr>
          <p:nvPr>
            <p:ph idx="1"/>
          </p:nvPr>
        </p:nvSpPr>
        <p:spPr/>
        <p:txBody>
          <a:bodyPr/>
          <a:lstStyle/>
          <a:p>
            <a:pPr marL="0" indent="0">
              <a:buNone/>
            </a:pPr>
            <a:r>
              <a:rPr lang="en-US" altLang="ja-JP" sz="3600" dirty="0"/>
              <a:t>(1)</a:t>
            </a:r>
            <a:r>
              <a:rPr lang="ja-JP" altLang="en-US" sz="3600" dirty="0"/>
              <a:t>　意義</a:t>
            </a:r>
            <a:endParaRPr lang="en-US" altLang="ja-JP" sz="3600" dirty="0"/>
          </a:p>
          <a:p>
            <a:pPr marL="457200" lvl="1" indent="0">
              <a:buNone/>
            </a:pPr>
            <a:r>
              <a:rPr kumimoji="1" lang="ja-JP" altLang="en-US" dirty="0"/>
              <a:t>　</a:t>
            </a:r>
            <a:endParaRPr kumimoji="1" lang="en-US" altLang="ja-JP" sz="2800" dirty="0"/>
          </a:p>
          <a:p>
            <a:pPr lvl="1"/>
            <a:r>
              <a:rPr lang="ja-JP" altLang="en-US" sz="2800" dirty="0"/>
              <a:t>第</a:t>
            </a:r>
            <a:r>
              <a:rPr lang="en-US" altLang="ja-JP" sz="2800" dirty="0"/>
              <a:t>20</a:t>
            </a:r>
            <a:r>
              <a:rPr lang="ja-JP" altLang="en-US" sz="2800" dirty="0"/>
              <a:t>回ふたば祭にて行われるステージ企画、クラブ・サークルによるステージ発表、キャンパス内の空きスペースを使ったその他全ての企画を企画・管理・運営</a:t>
            </a:r>
            <a:endParaRPr lang="en-US" altLang="ja-JP" sz="2800" dirty="0"/>
          </a:p>
          <a:p>
            <a:pPr lvl="1"/>
            <a:endParaRPr lang="en-US" altLang="ja-JP" sz="2800" dirty="0"/>
          </a:p>
          <a:p>
            <a:pPr lvl="1"/>
            <a:r>
              <a:rPr lang="ja-JP" altLang="en-US" sz="2800" dirty="0"/>
              <a:t>来場される方のニーズに応え、より多くの人に来場・参加したいと</a:t>
            </a:r>
            <a:r>
              <a:rPr lang="ja-JP" altLang="en-US" sz="2800" b="0" i="0" dirty="0">
                <a:solidFill>
                  <a:srgbClr val="202124"/>
                </a:solidFill>
                <a:effectLst/>
                <a:latin typeface="Roboto" panose="02000000000000000000" pitchFamily="2" charset="0"/>
              </a:rPr>
              <a:t>思えるような</a:t>
            </a:r>
            <a:r>
              <a:rPr lang="ja-JP" altLang="en-US" sz="2800" dirty="0">
                <a:solidFill>
                  <a:srgbClr val="202124"/>
                </a:solidFill>
                <a:latin typeface="Roboto" panose="02000000000000000000" pitchFamily="2" charset="0"/>
              </a:rPr>
              <a:t>ふたば祭</a:t>
            </a:r>
            <a:r>
              <a:rPr lang="ja-JP" altLang="en-US" sz="2800" b="0" i="0" dirty="0">
                <a:solidFill>
                  <a:srgbClr val="202124"/>
                </a:solidFill>
                <a:effectLst/>
                <a:latin typeface="Roboto" panose="02000000000000000000" pitchFamily="2" charset="0"/>
              </a:rPr>
              <a:t>にするための一端を担うこと、来場・参加したすべての人々に満足してもらうことを目的</a:t>
            </a:r>
            <a:r>
              <a:rPr lang="ja-JP" altLang="en-US" sz="2800" dirty="0">
                <a:solidFill>
                  <a:srgbClr val="202124"/>
                </a:solidFill>
                <a:latin typeface="Roboto" panose="02000000000000000000" pitchFamily="2" charset="0"/>
              </a:rPr>
              <a:t>としている</a:t>
            </a:r>
            <a:endParaRPr kumimoji="1" lang="ja-JP" altLang="en-US" sz="2800" dirty="0"/>
          </a:p>
        </p:txBody>
      </p:sp>
    </p:spTree>
    <p:extLst>
      <p:ext uri="{BB962C8B-B14F-4D97-AF65-F5344CB8AC3E}">
        <p14:creationId xmlns:p14="http://schemas.microsoft.com/office/powerpoint/2010/main" val="92470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838200" y="1825624"/>
            <a:ext cx="10245436" cy="4686011"/>
          </a:xfrm>
        </p:spPr>
        <p:txBody>
          <a:bodyPr/>
          <a:lstStyle/>
          <a:p>
            <a:pPr marL="0" indent="0">
              <a:buNone/>
            </a:pPr>
            <a:r>
              <a:rPr lang="en-US" altLang="ja-JP" sz="3600" dirty="0"/>
              <a:t>(2)</a:t>
            </a:r>
            <a:r>
              <a:rPr lang="ja-JP" altLang="en-US" sz="3600" dirty="0"/>
              <a:t>　総括</a:t>
            </a:r>
            <a:endParaRPr lang="en-US" altLang="ja-JP" sz="3600" dirty="0"/>
          </a:p>
          <a:p>
            <a:pPr marL="0" indent="0">
              <a:buNone/>
            </a:pPr>
            <a:endParaRPr lang="en-US" altLang="ja-JP" sz="2800" dirty="0"/>
          </a:p>
          <a:p>
            <a:pPr lvl="1"/>
            <a:r>
              <a:rPr lang="ja-JP" altLang="en-US" sz="2800" b="0" i="0" dirty="0">
                <a:solidFill>
                  <a:srgbClr val="202124"/>
                </a:solidFill>
                <a:effectLst/>
                <a:latin typeface="Roboto" panose="02000000000000000000" pitchFamily="2" charset="0"/>
              </a:rPr>
              <a:t>企画局は、より多くの人に楽しんでもらえるよう、多くの企画の準備を進めた。特に、新企画として行った「</a:t>
            </a:r>
            <a:r>
              <a:rPr lang="ja-JP" altLang="en-US" sz="2800" b="0" i="0" dirty="0">
                <a:solidFill>
                  <a:srgbClr val="FF0000"/>
                </a:solidFill>
                <a:effectLst/>
                <a:latin typeface="Roboto" panose="02000000000000000000" pitchFamily="2" charset="0"/>
              </a:rPr>
              <a:t>後夜祭</a:t>
            </a:r>
            <a:r>
              <a:rPr lang="ja-JP" altLang="en-US" sz="2800" b="0" i="0" dirty="0">
                <a:solidFill>
                  <a:srgbClr val="202124"/>
                </a:solidFill>
                <a:effectLst/>
                <a:latin typeface="Roboto" panose="02000000000000000000" pitchFamily="2" charset="0"/>
              </a:rPr>
              <a:t>」は多くの人に</a:t>
            </a:r>
            <a:r>
              <a:rPr lang="ja-JP" altLang="en-US" sz="2800" dirty="0">
                <a:solidFill>
                  <a:srgbClr val="202124"/>
                </a:solidFill>
                <a:latin typeface="Roboto" panose="02000000000000000000" pitchFamily="2" charset="0"/>
              </a:rPr>
              <a:t>参加していただいた</a:t>
            </a:r>
            <a:r>
              <a:rPr lang="ja-JP" altLang="en-US" sz="2800" b="0" i="0" dirty="0">
                <a:solidFill>
                  <a:srgbClr val="202124"/>
                </a:solidFill>
                <a:effectLst/>
                <a:latin typeface="Roboto" panose="02000000000000000000" pitchFamily="2" charset="0"/>
              </a:rPr>
              <a:t>。</a:t>
            </a:r>
            <a:endParaRPr lang="en-US" altLang="ja-JP" sz="2800" b="0" i="0" dirty="0">
              <a:solidFill>
                <a:srgbClr val="202124"/>
              </a:solidFill>
              <a:effectLst/>
              <a:latin typeface="Roboto" panose="02000000000000000000" pitchFamily="2" charset="0"/>
            </a:endParaRPr>
          </a:p>
          <a:p>
            <a:pPr lvl="1"/>
            <a:endParaRPr lang="en-US" altLang="ja-JP" sz="2800" b="0" i="0" dirty="0">
              <a:solidFill>
                <a:srgbClr val="202124"/>
              </a:solidFill>
              <a:effectLst/>
              <a:latin typeface="Roboto" panose="02000000000000000000" pitchFamily="2" charset="0"/>
            </a:endParaRPr>
          </a:p>
          <a:p>
            <a:pPr lvl="1"/>
            <a:r>
              <a:rPr lang="ja-JP" altLang="en-US" sz="2800" dirty="0">
                <a:solidFill>
                  <a:srgbClr val="202124"/>
                </a:solidFill>
                <a:latin typeface="Roboto" panose="02000000000000000000" pitchFamily="2" charset="0"/>
              </a:rPr>
              <a:t>サブステージの位置を新体育館にしたことで、雨天時でも開催できることになり多くの人の観覧を実現できた。</a:t>
            </a:r>
            <a:endParaRPr lang="en-US" altLang="ja-JP" sz="2800" dirty="0">
              <a:solidFill>
                <a:srgbClr val="202124"/>
              </a:solidFill>
              <a:latin typeface="Roboto" panose="02000000000000000000" pitchFamily="2" charset="0"/>
            </a:endParaRPr>
          </a:p>
          <a:p>
            <a:pPr lvl="1"/>
            <a:endParaRPr lang="en-US" altLang="ja-JP" sz="2800" b="0" i="0" dirty="0">
              <a:solidFill>
                <a:srgbClr val="202124"/>
              </a:solidFill>
              <a:effectLst/>
              <a:latin typeface="Roboto" panose="02000000000000000000" pitchFamily="2" charset="0"/>
            </a:endParaRPr>
          </a:p>
        </p:txBody>
      </p:sp>
      <p:sp>
        <p:nvSpPr>
          <p:cNvPr id="3" name="タイトル 3">
            <a:extLst>
              <a:ext uri="{FF2B5EF4-FFF2-40B4-BE49-F238E27FC236}">
                <a16:creationId xmlns:a16="http://schemas.microsoft.com/office/drawing/2014/main" id="{2783B69F-9878-0994-9E5D-672A8F59BB8B}"/>
              </a:ext>
            </a:extLst>
          </p:cNvPr>
          <p:cNvSpPr>
            <a:spLocks noGrp="1"/>
          </p:cNvSpPr>
          <p:nvPr>
            <p:ph type="title"/>
          </p:nvPr>
        </p:nvSpPr>
        <p:spPr>
          <a:xfrm>
            <a:off x="838200" y="365125"/>
            <a:ext cx="10515600" cy="1325563"/>
          </a:xfrm>
        </p:spPr>
        <p:txBody>
          <a:bodyPr/>
          <a:lstStyle/>
          <a:p>
            <a:r>
              <a:rPr lang="en-US" altLang="ja-JP" dirty="0"/>
              <a:t>2. </a:t>
            </a:r>
            <a:r>
              <a:rPr lang="ja-JP" altLang="en-US" dirty="0"/>
              <a:t>第</a:t>
            </a:r>
            <a:r>
              <a:rPr lang="en-US" altLang="ja-JP" dirty="0"/>
              <a:t>20</a:t>
            </a:r>
            <a:r>
              <a:rPr lang="ja-JP" altLang="en-US" dirty="0"/>
              <a:t>回ふたば祭　企画局総括</a:t>
            </a:r>
            <a:endParaRPr kumimoji="1" lang="ja-JP" altLang="en-US" dirty="0"/>
          </a:p>
        </p:txBody>
      </p:sp>
    </p:spTree>
    <p:extLst>
      <p:ext uri="{BB962C8B-B14F-4D97-AF65-F5344CB8AC3E}">
        <p14:creationId xmlns:p14="http://schemas.microsoft.com/office/powerpoint/2010/main" val="4030419161"/>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E8F20702E828340AC6B66D342BEB664" ma:contentTypeVersion="14" ma:contentTypeDescription="新しいドキュメントを作成します。" ma:contentTypeScope="" ma:versionID="fccc7769e8e8f1d74e7053d15d0431fd">
  <xsd:schema xmlns:xsd="http://www.w3.org/2001/XMLSchema" xmlns:xs="http://www.w3.org/2001/XMLSchema" xmlns:p="http://schemas.microsoft.com/office/2006/metadata/properties" xmlns:ns3="228e9cc7-8a1d-4806-b618-4f5fc23f2347" xmlns:ns4="eb9978c9-f842-4c3d-bdcf-68be1128a00b" targetNamespace="http://schemas.microsoft.com/office/2006/metadata/properties" ma:root="true" ma:fieldsID="05862a5928c4f62394f34b8d51e014e6" ns3:_="" ns4:_="">
    <xsd:import namespace="228e9cc7-8a1d-4806-b618-4f5fc23f2347"/>
    <xsd:import namespace="eb9978c9-f842-4c3d-bdcf-68be1128a00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e9cc7-8a1d-4806-b618-4f5fc23f23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9978c9-f842-4c3d-bdcf-68be1128a00b"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SharingHintHash" ma:index="17"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28e9cc7-8a1d-4806-b618-4f5fc23f2347" xsi:nil="true"/>
  </documentManagement>
</p:properties>
</file>

<file path=customXml/itemProps1.xml><?xml version="1.0" encoding="utf-8"?>
<ds:datastoreItem xmlns:ds="http://schemas.openxmlformats.org/officeDocument/2006/customXml" ds:itemID="{3145CA53-BC1B-4A4C-875D-538A0D47B0E6}">
  <ds:schemaRefs>
    <ds:schemaRef ds:uri="http://schemas.microsoft.com/sharepoint/v3/contenttype/forms"/>
  </ds:schemaRefs>
</ds:datastoreItem>
</file>

<file path=customXml/itemProps2.xml><?xml version="1.0" encoding="utf-8"?>
<ds:datastoreItem xmlns:ds="http://schemas.openxmlformats.org/officeDocument/2006/customXml" ds:itemID="{8C8928A7-D168-4F59-88F4-57FE5DD255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8e9cc7-8a1d-4806-b618-4f5fc23f2347"/>
    <ds:schemaRef ds:uri="eb9978c9-f842-4c3d-bdcf-68be1128a0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416578-0FED-403A-8628-63CE41381841}">
  <ds:schemaRefs>
    <ds:schemaRef ds:uri="http://schemas.openxmlformats.org/package/2006/metadata/core-properties"/>
    <ds:schemaRef ds:uri="http://purl.org/dc/dcmitype/"/>
    <ds:schemaRef ds:uri="eb9978c9-f842-4c3d-bdcf-68be1128a00b"/>
    <ds:schemaRef ds:uri="228e9cc7-8a1d-4806-b618-4f5fc23f2347"/>
    <ds:schemaRef ds:uri="http://schemas.microsoft.com/office/2006/documentManagement/types"/>
    <ds:schemaRef ds:uri="http://schemas.microsoft.com/office/2006/metadata/properties"/>
    <ds:schemaRef ds:uri="http://purl.org/dc/term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940</TotalTime>
  <Words>3466</Words>
  <Application>Microsoft Office PowerPoint</Application>
  <PresentationFormat>ワイド画面</PresentationFormat>
  <Paragraphs>353</Paragraphs>
  <Slides>40</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40</vt:i4>
      </vt:variant>
    </vt:vector>
  </HeadingPairs>
  <TitlesOfParts>
    <vt:vector size="50" baseType="lpstr">
      <vt:lpstr>ＭＳ Ｐゴシック</vt:lpstr>
      <vt:lpstr>MS UI Gothic</vt:lpstr>
      <vt:lpstr>ＭＳ ゴシック</vt:lpstr>
      <vt:lpstr>游ゴシック</vt:lpstr>
      <vt:lpstr>Arial</vt:lpstr>
      <vt:lpstr>Calibri</vt:lpstr>
      <vt:lpstr>Calibri Light</vt:lpstr>
      <vt:lpstr>Roboto</vt:lpstr>
      <vt:lpstr>Times New Roman</vt:lpstr>
      <vt:lpstr>Office Theme</vt:lpstr>
      <vt:lpstr>開始時間までもうしばらくお待ちください。</vt:lpstr>
      <vt:lpstr>  第20回ふたば祭　総括 および 第75回銀杏祭　第１回総会</vt:lpstr>
      <vt:lpstr>進行表</vt:lpstr>
      <vt:lpstr>第20回ふたば祭 開催概要 </vt:lpstr>
      <vt:lpstr>1. 第20回ふたば祭　開催概要</vt:lpstr>
      <vt:lpstr>1. 第20回ふたば祭　開催概要</vt:lpstr>
      <vt:lpstr>第20回ふたば祭 企画局総括 </vt:lpstr>
      <vt:lpstr>2. 第20回ふたば祭　企画局総括</vt:lpstr>
      <vt:lpstr>2. 第20回ふたば祭　企画局総括</vt:lpstr>
      <vt:lpstr>2. 第20回ふたば祭　企画局総括</vt:lpstr>
      <vt:lpstr>第２０回ふたば祭 情報宣伝局総括 </vt:lpstr>
      <vt:lpstr>2. 第２０回ふたば祭　情報宣伝局総括</vt:lpstr>
      <vt:lpstr>3. 第２０回ふたば祭　情報宣伝局総括</vt:lpstr>
      <vt:lpstr>3. 第２０回ふたば祭　情報宣伝局総括</vt:lpstr>
      <vt:lpstr>3. 第２０回ふたば祭　情報宣伝局総括</vt:lpstr>
      <vt:lpstr>3. 第２０回ふたば祭　情報宣伝局総括</vt:lpstr>
      <vt:lpstr>3. 第２０回ふたば祭　情報宣伝局総括</vt:lpstr>
      <vt:lpstr>第20回ふたば祭 収支決算報告</vt:lpstr>
      <vt:lpstr>4.第20回ふたば祭　収支決算報告</vt:lpstr>
      <vt:lpstr>PowerPoint プレゼンテーション</vt:lpstr>
      <vt:lpstr>4.第20回ふたば祭　収支決算報告</vt:lpstr>
      <vt:lpstr>第20回ふたば祭 全体総括 </vt:lpstr>
      <vt:lpstr>5. 第２０回ふたば祭　全体総括</vt:lpstr>
      <vt:lpstr>5. 第20回ふたば祭　全体総括</vt:lpstr>
      <vt:lpstr>5. 第20回ふたば祭　全体総括</vt:lpstr>
      <vt:lpstr>5. 第２０回ふたば祭　全体総括</vt:lpstr>
      <vt:lpstr>5. 第２０回ふたば祭　全体総括</vt:lpstr>
      <vt:lpstr>5. 第２０回ふたば祭　全体総括</vt:lpstr>
      <vt:lpstr>5. 第２０回ふたば祭　全体総括</vt:lpstr>
      <vt:lpstr>5. 第２０回ふたば祭　全体総括</vt:lpstr>
      <vt:lpstr>第７５回銀杏祭 テーマ･ロゴ発表 </vt:lpstr>
      <vt:lpstr>6. 第７５回銀杏祭　テーマ＆ロゴ</vt:lpstr>
      <vt:lpstr>第７５回銀杏祭 第２回総会に関する諸注意 </vt:lpstr>
      <vt:lpstr>7．第２回総会に関する諸連絡</vt:lpstr>
      <vt:lpstr>7．第２回総会に関する諸連絡</vt:lpstr>
      <vt:lpstr>7．第２回総会に関する諸連絡</vt:lpstr>
      <vt:lpstr>7．第２回総会に関する諸連絡</vt:lpstr>
      <vt:lpstr>7．第２回総会に関する諸連絡</vt:lpstr>
      <vt:lpstr>連絡方法について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第74回銀杏祭第一回総会</dc:title>
  <dc:creator>rk Langley</dc:creator>
  <cp:lastModifiedBy>杉本　幹太</cp:lastModifiedBy>
  <cp:revision>25</cp:revision>
  <dcterms:created xsi:type="dcterms:W3CDTF">2016-07-14T05:52:32Z</dcterms:created>
  <dcterms:modified xsi:type="dcterms:W3CDTF">2025-07-04T09:27:17Z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0x010100DE8F20702E828340AC6B66D342BEB664</vt:lpwstr>
  </property>
</Properties>
</file>